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2" r:id="rId3"/>
    <p:sldId id="333" r:id="rId4"/>
    <p:sldId id="343" r:id="rId5"/>
    <p:sldId id="340" r:id="rId6"/>
    <p:sldId id="351" r:id="rId7"/>
    <p:sldId id="346" r:id="rId8"/>
    <p:sldId id="347" r:id="rId9"/>
    <p:sldId id="349" r:id="rId10"/>
    <p:sldId id="360" r:id="rId11"/>
    <p:sldId id="356" r:id="rId12"/>
    <p:sldId id="366" r:id="rId13"/>
    <p:sldId id="354" r:id="rId14"/>
    <p:sldId id="368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s Kalogeropoulos" initials="AK" lastIdx="1" clrIdx="0">
    <p:extLst>
      <p:ext uri="{19B8F6BF-5375-455C-9EA6-DF929625EA0E}">
        <p15:presenceInfo xmlns="" xmlns:p15="http://schemas.microsoft.com/office/powerpoint/2012/main" userId="S-1-5-21-1259398682-1832122276-907486382-11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F4201F"/>
    <a:srgbClr val="FF9797"/>
    <a:srgbClr val="009242"/>
    <a:srgbClr val="EEB31D"/>
    <a:srgbClr val="008A3E"/>
    <a:srgbClr val="E9EDF4"/>
    <a:srgbClr val="D9D9D9"/>
    <a:srgbClr val="DCE6F2"/>
    <a:srgbClr val="F8D71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572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Office_Excel1.xlsx"/><Relationship Id="rId2" Type="http://schemas.openxmlformats.org/officeDocument/2006/relationships/image" Target="../media/image12.gif"/><Relationship Id="rId1" Type="http://schemas.openxmlformats.org/officeDocument/2006/relationships/themeOverride" Target="../theme/themeOverride2.xml"/><Relationship Id="rId5" Type="http://schemas.microsoft.com/office/2011/relationships/chartStyle" Target="style1.xml"/><Relationship Id="rId4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Office_Excel2.xlsx"/><Relationship Id="rId2" Type="http://schemas.openxmlformats.org/officeDocument/2006/relationships/image" Target="../media/image12.gif"/><Relationship Id="rId1" Type="http://schemas.openxmlformats.org/officeDocument/2006/relationships/themeOverride" Target="../theme/themeOverride3.xml"/><Relationship Id="rId5" Type="http://schemas.microsoft.com/office/2011/relationships/chartStyle" Target="style2.xml"/><Relationship Id="rId4" Type="http://schemas.microsoft.com/office/2011/relationships/chartColorStyle" Target="colors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GB" sz="1600" b="1">
                <a:solidFill>
                  <a:srgbClr val="002060"/>
                </a:solidFill>
              </a:rPr>
              <a:t>ΣΥΝΟΛΙΚΕΣ</a:t>
            </a:r>
            <a:r>
              <a:rPr lang="el-GR" sz="1600" b="1">
                <a:solidFill>
                  <a:srgbClr val="002060"/>
                </a:solidFill>
              </a:rPr>
              <a:t> ΕΝΤΑΞΕΙΣ </a:t>
            </a:r>
            <a:r>
              <a:rPr lang="en-GB" sz="1600" b="1">
                <a:solidFill>
                  <a:srgbClr val="002060"/>
                </a:solidFill>
              </a:rPr>
              <a:t>ΑΝΑ Π.Ε.</a:t>
            </a:r>
            <a:endParaRPr lang="el-GR" sz="1600" b="1">
              <a:solidFill>
                <a:srgbClr val="002060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"/>
          <c:y val="3.6747995317283025E-2"/>
          <c:w val="0.99390962507028502"/>
          <c:h val="0.93262867525164783"/>
        </c:manualLayout>
      </c:layout>
      <c:bubbleChart>
        <c:ser>
          <c:idx val="0"/>
          <c:order val="0"/>
          <c:tx>
            <c:v>ΣΥΝΟΛΙΚΟ ΠΛΗΘΟΣ ΘΕΤΙΚΩΝ</c:v>
          </c:tx>
          <c:spPr>
            <a:solidFill>
              <a:schemeClr val="accent1"/>
            </a:solidFill>
            <a:ln w="25400">
              <a:noFill/>
            </a:ln>
            <a:effectLst/>
          </c:spPr>
          <c:dLbls>
            <c:spPr>
              <a:gradFill>
                <a:gsLst>
                  <a:gs pos="16058">
                    <a:srgbClr val="E6ECF7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BubbleSize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Κατανομή_Ανά_ΠΕ!$J$2:$J$4</c:f>
              <c:numCache>
                <c:formatCode>General</c:formatCode>
                <c:ptCount val="3"/>
                <c:pt idx="0">
                  <c:v>2.5</c:v>
                </c:pt>
                <c:pt idx="1">
                  <c:v>4.3</c:v>
                </c:pt>
                <c:pt idx="2">
                  <c:v>3</c:v>
                </c:pt>
              </c:numCache>
            </c:numRef>
          </c:xVal>
          <c:yVal>
            <c:numRef>
              <c:f>Κατανομή_Ανά_ΠΕ!$K$2:$K$4</c:f>
              <c:numCache>
                <c:formatCode>General</c:formatCode>
                <c:ptCount val="3"/>
                <c:pt idx="0">
                  <c:v>7.5</c:v>
                </c:pt>
                <c:pt idx="1">
                  <c:v>4.0999999999999996</c:v>
                </c:pt>
                <c:pt idx="2">
                  <c:v>1.8</c:v>
                </c:pt>
              </c:numCache>
            </c:numRef>
          </c:yVal>
          <c:bubbleSize>
            <c:numRef>
              <c:f>Κατανομή_Ανά_ΠΕ!$G$2:$G$4</c:f>
              <c:numCache>
                <c:formatCode>General</c:formatCode>
                <c:ptCount val="3"/>
                <c:pt idx="0">
                  <c:v>313</c:v>
                </c:pt>
                <c:pt idx="1">
                  <c:v>491</c:v>
                </c:pt>
                <c:pt idx="2">
                  <c:v>213</c:v>
                </c:pt>
              </c:numCache>
            </c:numRef>
          </c:bubbleSize>
          <c:extLst xmlns:c16r2="http://schemas.microsoft.com/office/drawing/2015/06/chart">
            <c:ext xmlns:c16="http://schemas.microsoft.com/office/drawing/2014/chart" uri="{C3380CC4-5D6E-409C-BE32-E72D297353CC}">
              <c16:uniqueId val="{00000000-FECA-4D30-B4FC-5BDB969F65F4}"/>
            </c:ext>
          </c:extLst>
        </c:ser>
        <c:bubbleScale val="100"/>
        <c:axId val="149513344"/>
        <c:axId val="149514880"/>
      </c:bubbleChart>
      <c:valAx>
        <c:axId val="149513344"/>
        <c:scaling>
          <c:orientation val="minMax"/>
        </c:scaling>
        <c:delete val="1"/>
        <c:axPos val="b"/>
        <c:numFmt formatCode="General" sourceLinked="1"/>
        <c:majorTickMark val="none"/>
        <c:tickLblPos val="nextTo"/>
        <c:crossAx val="149514880"/>
        <c:crosses val="autoZero"/>
        <c:crossBetween val="midCat"/>
      </c:valAx>
      <c:valAx>
        <c:axId val="149514880"/>
        <c:scaling>
          <c:orientation val="minMax"/>
          <c:max val="10"/>
        </c:scaling>
        <c:delete val="1"/>
        <c:axPos val="l"/>
        <c:numFmt formatCode="General" sourceLinked="1"/>
        <c:majorTickMark val="none"/>
        <c:tickLblPos val="nextTo"/>
        <c:crossAx val="149513344"/>
        <c:crosses val="autoZero"/>
        <c:crossBetween val="midCat"/>
      </c:valAx>
      <c:spPr>
        <a:noFill/>
        <a:ln>
          <a:noFill/>
        </a:ln>
        <a:effectLst/>
      </c:spPr>
    </c:plotArea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blipFill>
      <a:blip xmlns:r="http://schemas.openxmlformats.org/officeDocument/2006/relationships" r:embed="rId2"/>
      <a:stretch>
        <a:fillRect/>
      </a:stretch>
    </a:blipFill>
    <a:ln w="9525" cap="flat" cmpd="sng" algn="ctr">
      <a:solidFill>
        <a:schemeClr val="tx1">
          <a:lumMod val="15000"/>
          <a:lumOff val="85000"/>
        </a:schemeClr>
      </a:solidFill>
      <a:round/>
    </a:ln>
    <a:effectLst>
      <a:outerShdw blurRad="50800" dist="50800" dir="5400000" algn="ctr" rotWithShape="0">
        <a:schemeClr val="bg1">
          <a:lumMod val="85000"/>
        </a:schemeClr>
      </a:outerShdw>
    </a:effectLst>
  </c:spPr>
  <c:txPr>
    <a:bodyPr/>
    <a:lstStyle/>
    <a:p>
      <a:pPr>
        <a:defRPr/>
      </a:pPr>
      <a:endParaRPr lang="el-GR"/>
    </a:p>
  </c:txPr>
  <c:externalData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l-GR" sz="1600" b="1">
                <a:solidFill>
                  <a:srgbClr val="002060"/>
                </a:solidFill>
              </a:rPr>
              <a:t>Π</a:t>
            </a:r>
            <a:r>
              <a:rPr lang="en-US" sz="1600" b="1">
                <a:solidFill>
                  <a:srgbClr val="002060"/>
                </a:solidFill>
              </a:rPr>
              <a:t>/Υ</a:t>
            </a:r>
            <a:r>
              <a:rPr lang="el-GR" sz="1600" b="1">
                <a:solidFill>
                  <a:srgbClr val="002060"/>
                </a:solidFill>
              </a:rPr>
              <a:t> ΕΝΤΑΞΕΩΝ </a:t>
            </a:r>
            <a:r>
              <a:rPr lang="en-GB" sz="1600" b="1">
                <a:solidFill>
                  <a:srgbClr val="002060"/>
                </a:solidFill>
              </a:rPr>
              <a:t>ΑΝΑ Π.Ε.</a:t>
            </a:r>
            <a:endParaRPr lang="el-GR" sz="1600" b="1">
              <a:solidFill>
                <a:srgbClr val="002060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"/>
          <c:y val="3.6747995317283025E-2"/>
          <c:w val="0.99390962507028502"/>
          <c:h val="0.93262867525164783"/>
        </c:manualLayout>
      </c:layout>
      <c:bubbleChart>
        <c:ser>
          <c:idx val="0"/>
          <c:order val="0"/>
          <c:tx>
            <c:v>ΣΥΝΟΛΙΚΟΣ Π/Y ΘΕΤΙΚΩΝ</c:v>
          </c:tx>
          <c:spPr>
            <a:solidFill>
              <a:schemeClr val="accent1"/>
            </a:solidFill>
            <a:ln w="25400">
              <a:noFill/>
            </a:ln>
            <a:effectLst/>
          </c:spPr>
          <c:dLbls>
            <c:numFmt formatCode="#,##0.00\ &quot;€&quot;" sourceLinked="0"/>
            <c:spPr>
              <a:gradFill>
                <a:gsLst>
                  <a:gs pos="16058">
                    <a:srgbClr val="E6ECF7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BubbleSize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Κατανομή_Ανά_ΠΕ!$J$2:$J$4</c:f>
              <c:numCache>
                <c:formatCode>General</c:formatCode>
                <c:ptCount val="3"/>
                <c:pt idx="0">
                  <c:v>2.5</c:v>
                </c:pt>
                <c:pt idx="1">
                  <c:v>4.3</c:v>
                </c:pt>
                <c:pt idx="2">
                  <c:v>3</c:v>
                </c:pt>
              </c:numCache>
            </c:numRef>
          </c:xVal>
          <c:yVal>
            <c:numRef>
              <c:f>Κατανομή_Ανά_ΠΕ!$K$2:$K$4</c:f>
              <c:numCache>
                <c:formatCode>General</c:formatCode>
                <c:ptCount val="3"/>
                <c:pt idx="0">
                  <c:v>7.5</c:v>
                </c:pt>
                <c:pt idx="1">
                  <c:v>4.0999999999999996</c:v>
                </c:pt>
                <c:pt idx="2">
                  <c:v>1.8</c:v>
                </c:pt>
              </c:numCache>
            </c:numRef>
          </c:yVal>
          <c:bubbleSize>
            <c:numRef>
              <c:f>Κατανομή_Ανά_ΠΕ!$H$2:$H$4</c:f>
              <c:numCache>
                <c:formatCode>#,##0.00\ "€"</c:formatCode>
                <c:ptCount val="3"/>
                <c:pt idx="0">
                  <c:v>7745256.9700000025</c:v>
                </c:pt>
                <c:pt idx="1">
                  <c:v>15614034.550000004</c:v>
                </c:pt>
                <c:pt idx="2">
                  <c:v>6729715.8699999992</c:v>
                </c:pt>
              </c:numCache>
            </c:numRef>
          </c:bubbleSize>
          <c:extLst xmlns:c16r2="http://schemas.microsoft.com/office/drawing/2015/06/chart">
            <c:ext xmlns:c16="http://schemas.microsoft.com/office/drawing/2014/chart" uri="{C3380CC4-5D6E-409C-BE32-E72D297353CC}">
              <c16:uniqueId val="{00000000-964A-4610-B9BF-A8DEF214CCEC}"/>
            </c:ext>
          </c:extLst>
        </c:ser>
        <c:bubbleScale val="100"/>
        <c:axId val="149429632"/>
        <c:axId val="149435520"/>
      </c:bubbleChart>
      <c:valAx>
        <c:axId val="149429632"/>
        <c:scaling>
          <c:orientation val="minMax"/>
        </c:scaling>
        <c:delete val="1"/>
        <c:axPos val="b"/>
        <c:numFmt formatCode="General" sourceLinked="1"/>
        <c:majorTickMark val="none"/>
        <c:tickLblPos val="nextTo"/>
        <c:crossAx val="149435520"/>
        <c:crosses val="autoZero"/>
        <c:crossBetween val="midCat"/>
      </c:valAx>
      <c:valAx>
        <c:axId val="149435520"/>
        <c:scaling>
          <c:orientation val="minMax"/>
          <c:max val="10"/>
        </c:scaling>
        <c:delete val="1"/>
        <c:axPos val="l"/>
        <c:numFmt formatCode="General" sourceLinked="1"/>
        <c:majorTickMark val="none"/>
        <c:tickLblPos val="nextTo"/>
        <c:crossAx val="149429632"/>
        <c:crosses val="autoZero"/>
        <c:crossBetween val="midCat"/>
      </c:valAx>
      <c:spPr>
        <a:noFill/>
        <a:ln>
          <a:noFill/>
        </a:ln>
        <a:effectLst/>
      </c:spPr>
    </c:plotArea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blipFill>
      <a:blip xmlns:r="http://schemas.openxmlformats.org/officeDocument/2006/relationships" r:embed="rId2"/>
      <a:stretch>
        <a:fillRect/>
      </a:stretch>
    </a:blipFill>
    <a:ln w="9525" cap="flat" cmpd="sng" algn="ctr">
      <a:solidFill>
        <a:schemeClr val="tx1">
          <a:lumMod val="15000"/>
          <a:lumOff val="85000"/>
        </a:schemeClr>
      </a:solidFill>
      <a:round/>
    </a:ln>
    <a:effectLst>
      <a:outerShdw blurRad="50800" dist="50800" dir="5400000" algn="ctr" rotWithShape="0">
        <a:schemeClr val="bg1">
          <a:lumMod val="85000"/>
        </a:schemeClr>
      </a:outerShdw>
    </a:effectLst>
  </c:spPr>
  <c:txPr>
    <a:bodyPr/>
    <a:lstStyle/>
    <a:p>
      <a:pPr>
        <a:defRPr/>
      </a:pPr>
      <a:endParaRPr lang="el-GR"/>
    </a:p>
  </c:txPr>
  <c:externalData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E8A9A-4B65-44FC-B18C-41307F047C5C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3FD7B-C22A-4849-B602-DCEE817B89E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252661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3FD7B-C22A-4849-B602-DCEE817B89E0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77927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AA2CB-D577-48D5-A7E9-19E77E9901E0}" type="datetimeFigureOut">
              <a:rPr lang="el-GR" smtClean="0"/>
              <a:pPr/>
              <a:t>21/1/2021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85884-0580-4F23-9009-4AFA16C6FC6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6000" advClick="0" advTm="19000">
        <p:push dir="u"/>
      </p:transition>
    </mc:Choice>
    <mc:Fallback>
      <p:transition spd="slow" advClick="0" advTm="19000">
        <p:push dir="u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chart" Target="../charts/chart2.xml"/><Relationship Id="rId5" Type="http://schemas.openxmlformats.org/officeDocument/2006/relationships/image" Target="../media/image4.png"/><Relationship Id="rId10" Type="http://schemas.openxmlformats.org/officeDocument/2006/relationships/chart" Target="../charts/chart1.xml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CFAAC08C-B55F-4C4A-91BA-6E70268AF0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" y="1"/>
            <a:ext cx="9154590" cy="6139598"/>
          </a:xfrm>
          <a:prstGeom prst="rect">
            <a:avLst/>
          </a:prstGeom>
        </p:spPr>
      </p:pic>
    </p:spTree>
  </p:cSld>
  <p:clrMapOvr>
    <a:masterClrMapping/>
  </p:clrMapOvr>
  <p:transition spd="slow" advTm="234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65" y="79853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Νομική Μορφή Ενταγμένων Επιχειρήσεων</a:t>
            </a:r>
            <a:endParaRPr lang="el-GR" sz="2400" dirty="0"/>
          </a:p>
        </p:txBody>
      </p:sp>
      <p:sp>
        <p:nvSpPr>
          <p:cNvPr id="9" name="8 - Ορθογώνιο"/>
          <p:cNvSpPr/>
          <p:nvPr/>
        </p:nvSpPr>
        <p:spPr>
          <a:xfrm>
            <a:off x="10573" y="1550526"/>
            <a:ext cx="9122854" cy="45813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2318492"/>
            <a:ext cx="7982272" cy="334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="" xmlns:a16="http://schemas.microsoft.com/office/drawing/2014/main" id="{E53228E5-6643-477B-B785-7378B08B372F}"/>
              </a:ext>
            </a:extLst>
          </p:cNvPr>
          <p:cNvGraphicFramePr>
            <a:graphicFrameLocks noGrp="1"/>
          </p:cNvGraphicFramePr>
          <p:nvPr/>
        </p:nvGraphicFramePr>
        <p:xfrm>
          <a:off x="282085" y="2326560"/>
          <a:ext cx="2161110" cy="3061983"/>
        </p:xfrm>
        <a:graphic>
          <a:graphicData uri="http://schemas.openxmlformats.org/drawingml/2006/table">
            <a:tbl>
              <a:tblPr/>
              <a:tblGrid>
                <a:gridCol w="1403933">
                  <a:extLst>
                    <a:ext uri="{9D8B030D-6E8A-4147-A177-3AD203B41FA5}">
                      <a16:colId xmlns="" xmlns:a16="http://schemas.microsoft.com/office/drawing/2014/main" val="3102839657"/>
                    </a:ext>
                  </a:extLst>
                </a:gridCol>
                <a:gridCol w="757177">
                  <a:extLst>
                    <a:ext uri="{9D8B030D-6E8A-4147-A177-3AD203B41FA5}">
                      <a16:colId xmlns="" xmlns:a16="http://schemas.microsoft.com/office/drawing/2014/main" val="4278568633"/>
                    </a:ext>
                  </a:extLst>
                </a:gridCol>
              </a:tblGrid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Νομική Μορφή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Αριθμός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011526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ΑΤΟΜΙΚΗ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80088296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44641204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ΟΕ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5172940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89956734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ΕΠΕ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33324477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ΙΚΕ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32472020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ΚΟΙΝΩΝΙΑ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00045104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ΝΕΠΑ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75913573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ΚΟΙΝΣΕΠ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05433008"/>
                  </a:ext>
                </a:extLst>
              </a:tr>
              <a:tr h="2199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ΣΥΝ/ΜΟΣ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28308458"/>
                  </a:ext>
                </a:extLst>
              </a:tr>
              <a:tr h="274968">
                <a:tc>
                  <a:txBody>
                    <a:bodyPr/>
                    <a:lstStyle/>
                    <a:p>
                      <a:pPr algn="l" fontAlgn="b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42584164"/>
                  </a:ext>
                </a:extLst>
              </a:tr>
            </a:tbl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BAA0F5FB-AB08-4450-87DB-A0E591EC94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74449" y="1767299"/>
            <a:ext cx="5597159" cy="3813204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="" xmlns:a16="http://schemas.microsoft.com/office/drawing/2014/main" id="{34DC9E36-6AD5-4E5C-B16C-ED4873BF644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3672669"/>
      </p:ext>
    </p:extLst>
  </p:cSld>
  <p:clrMapOvr>
    <a:masterClrMapping/>
  </p:clrMapOvr>
  <p:transition spd="slow" advTm="2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65" y="79853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Επικρατέστεροι ΚΑΔ ανά Κατηγορία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21146" y="1525216"/>
            <a:ext cx="9122854" cy="4608883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2318492"/>
            <a:ext cx="7982272" cy="334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Στήριξη Επιχειρήσεων που επλήγησαν από την Covid-19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στη Δυτική Ελλάδα</a:t>
            </a: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="" xmlns:a16="http://schemas.microsoft.com/office/drawing/2014/main" id="{8634D8CB-3B8B-413D-B3E6-058B6EE38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69312045"/>
              </p:ext>
            </p:extLst>
          </p:nvPr>
        </p:nvGraphicFramePr>
        <p:xfrm>
          <a:off x="877397" y="1771059"/>
          <a:ext cx="7539744" cy="4034205"/>
        </p:xfrm>
        <a:graphic>
          <a:graphicData uri="http://schemas.openxmlformats.org/drawingml/2006/table">
            <a:tbl>
              <a:tblPr/>
              <a:tblGrid>
                <a:gridCol w="355438">
                  <a:extLst>
                    <a:ext uri="{9D8B030D-6E8A-4147-A177-3AD203B41FA5}">
                      <a16:colId xmlns="" xmlns:a16="http://schemas.microsoft.com/office/drawing/2014/main" val="1388655469"/>
                    </a:ext>
                  </a:extLst>
                </a:gridCol>
                <a:gridCol w="609323">
                  <a:extLst>
                    <a:ext uri="{9D8B030D-6E8A-4147-A177-3AD203B41FA5}">
                      <a16:colId xmlns="" xmlns:a16="http://schemas.microsoft.com/office/drawing/2014/main" val="1066018353"/>
                    </a:ext>
                  </a:extLst>
                </a:gridCol>
                <a:gridCol w="1488381">
                  <a:extLst>
                    <a:ext uri="{9D8B030D-6E8A-4147-A177-3AD203B41FA5}">
                      <a16:colId xmlns="" xmlns:a16="http://schemas.microsoft.com/office/drawing/2014/main" val="3745130220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3884956449"/>
                    </a:ext>
                  </a:extLst>
                </a:gridCol>
                <a:gridCol w="1595648">
                  <a:extLst>
                    <a:ext uri="{9D8B030D-6E8A-4147-A177-3AD203B41FA5}">
                      <a16:colId xmlns="" xmlns:a16="http://schemas.microsoft.com/office/drawing/2014/main" val="3568365129"/>
                    </a:ext>
                  </a:extLst>
                </a:gridCol>
                <a:gridCol w="609323">
                  <a:extLst>
                    <a:ext uri="{9D8B030D-6E8A-4147-A177-3AD203B41FA5}">
                      <a16:colId xmlns="" xmlns:a16="http://schemas.microsoft.com/office/drawing/2014/main" val="3454004705"/>
                    </a:ext>
                  </a:extLst>
                </a:gridCol>
                <a:gridCol w="2233559">
                  <a:extLst>
                    <a:ext uri="{9D8B030D-6E8A-4147-A177-3AD203B41FA5}">
                      <a16:colId xmlns="" xmlns:a16="http://schemas.microsoft.com/office/drawing/2014/main" val="1569930037"/>
                    </a:ext>
                  </a:extLst>
                </a:gridCol>
              </a:tblGrid>
              <a:tr h="4223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ΚΑΔ  ΚΑΤΗΓΟΡΙΑΣ  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ΚΑΔ  ΚΑΤΗΓΟΡΙΑΣ  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ΚΑΔ  ΚΑΤΗΓΟΡΙΑΣ  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6639610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10,71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Αρτοποιία παραγωγή νωπών ειδών ζαχαροπλαστικής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49,31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Αστικές και προαστιακές χερσαίες μεταφορές επιβατών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56,10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Δραστηριότητες υπηρεσιών εστιατορίων και κινητών μονάδων εστίασης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650444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25,12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Κατασκευή μεταλλικών πορτών και παράθυρων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85,59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Άλλη εκπαίδευση </a:t>
                      </a:r>
                      <a:r>
                        <a:rPr lang="el-GR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π.δ.κ.α</a:t>
                      </a:r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56,30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Δραστηριότητες παροχής ποτών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95742298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43,12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Προετοιμασία εργοτάξιου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49,39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Άλλες χερσαίες μεταφορές επιβατών </a:t>
                      </a:r>
                      <a:r>
                        <a:rPr lang="el-GR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π.δ.κ.α</a:t>
                      </a:r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55,10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Ξενοδοχεία και παρόμοια καταλύματα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55129825"/>
                  </a:ext>
                </a:extLst>
              </a:tr>
              <a:tr h="80962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10,41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Παραγωγή ελαίων και λιπών εξαιρουμένου του ΚΑΔ</a:t>
                      </a:r>
                      <a:b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10.41.12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71,12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Δραστηριότητες μηχανικών και συναφείς δραστηριότητες παροχής τεχνικών συμβουλών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55,20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Καταλύματα διακοπών και άλλα καταλύματα σύντομης διαμονής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20572088"/>
                  </a:ext>
                </a:extLst>
              </a:tr>
              <a:tr h="80962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43,21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Ηλεκτρικές εγκαταστάσεις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77,34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Ενοικίαση και εκμίσθωση εξοπλισμού πλωτών μεταφορών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56,29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Άλλες υπηρεσίες εστίασης, εκτός από Υπηρεσίες γευμάτων που παρέχονται από στρατιωτικές τραπεζαρίες (56.29.20.01)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58206063"/>
                  </a:ext>
                </a:extLst>
              </a:tr>
            </a:tbl>
          </a:graphicData>
        </a:graphic>
      </p:graphicFrame>
      <p:pic>
        <p:nvPicPr>
          <p:cNvPr id="18" name="Εικόνα 17">
            <a:extLst>
              <a:ext uri="{FF2B5EF4-FFF2-40B4-BE49-F238E27FC236}">
                <a16:creationId xmlns="" xmlns:a16="http://schemas.microsoft.com/office/drawing/2014/main" id="{C207EC93-D2AF-4197-9418-73ADCA6731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2891003"/>
      </p:ext>
    </p:extLst>
  </p:cSld>
  <p:clrMapOvr>
    <a:masterClrMapping/>
  </p:clrMapOvr>
  <p:transition spd="slow" advTm="2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485027" y="77669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Κυριότεροι λόγοι Απόρριψης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21146" y="1601647"/>
            <a:ext cx="9122854" cy="45813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Απορρίφθηκαν 397 αιτήσεις </a:t>
            </a:r>
            <a:r>
              <a:rPr lang="el-GR" sz="1400" dirty="0">
                <a:solidFill>
                  <a:prstClr val="white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με βαθμολογία πάνω από την αρχική βάση χρηματοδότησης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Απορρίφθηκαν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36 προτάσεις, καθώς υποβλήθηκαν ίδιες προτάσεις για το </a:t>
            </a:r>
            <a:r>
              <a:rPr kumimoji="0" lang="el-GR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ίδιο ΑΦΜ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Οι απορριφθείσες επιχειρήσεις έχουν δικαίωμα υποβολής ένστασης</a:t>
            </a: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2318492"/>
            <a:ext cx="7982272" cy="334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Στήριξη Επιχειρήσεων που επλήγησαν από την Covid-19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στη Δυτική Ελλάδα</a:t>
            </a:r>
          </a:p>
        </p:txBody>
      </p:sp>
      <p:graphicFrame>
        <p:nvGraphicFramePr>
          <p:cNvPr id="2" name="Πίνακας 1">
            <a:extLst>
              <a:ext uri="{FF2B5EF4-FFF2-40B4-BE49-F238E27FC236}">
                <a16:creationId xmlns="" xmlns:a16="http://schemas.microsoft.com/office/drawing/2014/main" id="{F52B1732-438E-47FB-9326-C2E1AF706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12908058"/>
              </p:ext>
            </p:extLst>
          </p:nvPr>
        </p:nvGraphicFramePr>
        <p:xfrm>
          <a:off x="1572324" y="2170571"/>
          <a:ext cx="5976664" cy="14483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76664">
                  <a:extLst>
                    <a:ext uri="{9D8B030D-6E8A-4147-A177-3AD203B41FA5}">
                      <a16:colId xmlns="" xmlns:a16="http://schemas.microsoft.com/office/drawing/2014/main" val="3443743791"/>
                    </a:ext>
                  </a:extLst>
                </a:gridCol>
              </a:tblGrid>
              <a:tr h="34634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u="none" strike="noStrike" dirty="0">
                          <a:effectLst/>
                        </a:rPr>
                        <a:t>ΛΟΓΟΙ ΑΠΟΡΡΙΨΗΣ ΣΕ ΕΠΙΠΕΔΟ ΔΙΚΑΙΟΛΟΓΗΤΙΚΩΝ</a:t>
                      </a:r>
                      <a:endParaRPr lang="el-GR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009041416"/>
                  </a:ext>
                </a:extLst>
              </a:tr>
              <a:tr h="2204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</a:rPr>
                        <a:t>ΕΚΠΡΟΘΕΣΜΑ ΈΝΤΥΠΑ ΟΙΚΟΝΟΜΙΚΩΝ ΣΤΟΙΧΕΙΩΝ ( Ε3 Ή/ΚΑΙ Φ2)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65754521"/>
                  </a:ext>
                </a:extLst>
              </a:tr>
              <a:tr h="2204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</a:rPr>
                        <a:t>ΜΗ ΠΡΟΣΚΟΜΙΣΗ ΠΙΣΤΟΠΟΙΗΤΙΚΩΝ ΠΡΩΤΟΔΙΚΕΙΟΥ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85854263"/>
                  </a:ext>
                </a:extLst>
              </a:tr>
              <a:tr h="2204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</a:rPr>
                        <a:t>ΕΛΛΕΙΨΗ/ΛΑΘΟΣ Υ/Δ  Ή ΜΗ ΓΝΗΣΙΟ ΥΠΟΓΡΑΦΗΣ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67350481"/>
                  </a:ext>
                </a:extLst>
              </a:tr>
              <a:tr h="2204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u="none" strike="noStrike" dirty="0">
                          <a:effectLst/>
                        </a:rPr>
                        <a:t>TAXISNET ΧΩΡΙΣ HM/NIA ΕΚΤΥΠΩΣΗΣ</a:t>
                      </a: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443787290"/>
                  </a:ext>
                </a:extLst>
              </a:tr>
              <a:tr h="2204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</a:rPr>
                        <a:t>ΜΙΣΘΟΔΟΤΙΚΗ ΚΑΤΑΣΤΑΣΗ ΧΩΡΙΣ ΣΦΡΑΓΙΔΑ/ΥΠΟΓΡΑΦΗ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11180554"/>
                  </a:ext>
                </a:extLst>
              </a:tr>
            </a:tbl>
          </a:graphicData>
        </a:graphic>
      </p:graphicFrame>
      <p:graphicFrame>
        <p:nvGraphicFramePr>
          <p:cNvPr id="18" name="Πίνακας 17">
            <a:extLst>
              <a:ext uri="{FF2B5EF4-FFF2-40B4-BE49-F238E27FC236}">
                <a16:creationId xmlns="" xmlns:a16="http://schemas.microsoft.com/office/drawing/2014/main" id="{2DF697C1-082F-4F08-BA85-5EAB612DA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51865609"/>
              </p:ext>
            </p:extLst>
          </p:nvPr>
        </p:nvGraphicFramePr>
        <p:xfrm>
          <a:off x="1572324" y="3782920"/>
          <a:ext cx="5976664" cy="14734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76664">
                  <a:extLst>
                    <a:ext uri="{9D8B030D-6E8A-4147-A177-3AD203B41FA5}">
                      <a16:colId xmlns="" xmlns:a16="http://schemas.microsoft.com/office/drawing/2014/main" val="3443743791"/>
                    </a:ext>
                  </a:extLst>
                </a:gridCol>
              </a:tblGrid>
              <a:tr h="3523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u="none" strike="noStrike" dirty="0">
                          <a:effectLst/>
                        </a:rPr>
                        <a:t>ΛΟΓΟΙ ΑΠΟΡΡΙΨΗΣ ΣΕ ΤΥΠΙΚΩΝ ΠΡΟΫΠΟΘΕΣΕΩΝ</a:t>
                      </a:r>
                      <a:endParaRPr lang="el-GR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009041416"/>
                  </a:ext>
                </a:extLst>
              </a:tr>
              <a:tr h="22421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</a:rPr>
                        <a:t>ΔΡΑΣΤΗΡΙΟΠΟΙΗΣΗ ΕΚΤΌΣ ΠΔΕ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65754521"/>
                  </a:ext>
                </a:extLst>
              </a:tr>
              <a:tr h="2242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FRANCHISE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85854263"/>
                  </a:ext>
                </a:extLst>
              </a:tr>
              <a:tr h="22421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ΑΝΑΚΤΗΣΗ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67350481"/>
                  </a:ext>
                </a:extLst>
              </a:tr>
              <a:tr h="2242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u="none" strike="noStrike" dirty="0">
                          <a:effectLst/>
                        </a:rPr>
                        <a:t>ΚΑΔ ΕΠΕΝΔΥΣΗΣ</a:t>
                      </a: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443787290"/>
                  </a:ext>
                </a:extLst>
              </a:tr>
              <a:tr h="22421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ΚΑΤΏΤΑΤΟ ΟΡΙΟ Π/Υ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11180554"/>
                  </a:ext>
                </a:extLst>
              </a:tr>
            </a:tbl>
          </a:graphicData>
        </a:graphic>
      </p:graphicFrame>
      <p:pic>
        <p:nvPicPr>
          <p:cNvPr id="24" name="Εικόνα 23">
            <a:extLst>
              <a:ext uri="{FF2B5EF4-FFF2-40B4-BE49-F238E27FC236}">
                <a16:creationId xmlns="" xmlns:a16="http://schemas.microsoft.com/office/drawing/2014/main" id="{AE5C65E8-684E-41BB-8B4E-EC50A14A69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3867615"/>
      </p:ext>
    </p:extLst>
  </p:cSld>
  <p:clrMapOvr>
    <a:masterClrMapping/>
  </p:clrMapOvr>
  <p:transition spd="slow" advTm="2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23995" y="763465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Συμπεράσματα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2396" y="1520693"/>
            <a:ext cx="9122854" cy="4608883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r>
              <a:rPr lang="el-GR" dirty="0"/>
              <a:t>Συμπεράσματα που εξάγονται από τα ανωτέρω:</a:t>
            </a:r>
          </a:p>
          <a:p>
            <a:pPr algn="ctr"/>
            <a:endParaRPr lang="el-GR" dirty="0"/>
          </a:p>
          <a:p>
            <a:pPr marL="285750" indent="-285750" algn="ctr">
              <a:buFont typeface="Courier New" panose="02070309020205020404" pitchFamily="49" charset="0"/>
              <a:buChar char="o"/>
            </a:pPr>
            <a:endParaRPr lang="el-G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err="1"/>
              <a:t>Οι</a:t>
            </a:r>
            <a:r>
              <a:rPr lang="en-US" dirty="0"/>
              <a:t> </a:t>
            </a:r>
            <a:r>
              <a:rPr lang="en-US" dirty="0" err="1"/>
              <a:t>ενισχυόμενες</a:t>
            </a:r>
            <a:r>
              <a:rPr lang="en-US" dirty="0"/>
              <a:t> επ</a:t>
            </a:r>
            <a:r>
              <a:rPr lang="en-US" dirty="0" err="1"/>
              <a:t>ιχειρήσεις</a:t>
            </a:r>
            <a:r>
              <a:rPr lang="en-US" dirty="0"/>
              <a:t> κα</a:t>
            </a:r>
            <a:r>
              <a:rPr lang="en-US" dirty="0" err="1"/>
              <a:t>λύ</a:t>
            </a:r>
            <a:r>
              <a:rPr lang="en-US" dirty="0"/>
              <a:t>πτουν </a:t>
            </a:r>
            <a:r>
              <a:rPr lang="el-GR" dirty="0"/>
              <a:t>τουλάχιστον 4.400 θέσεις εργασίας</a:t>
            </a:r>
            <a:r>
              <a:rPr lang="en-US" dirty="0"/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/>
              <a:t>Μέσα από το πρόγραμμα εντάσσονται </a:t>
            </a:r>
            <a:r>
              <a:rPr lang="en-US" dirty="0"/>
              <a:t>επ</a:t>
            </a:r>
            <a:r>
              <a:rPr lang="en-US" dirty="0" err="1"/>
              <a:t>ιχειρήσεις</a:t>
            </a:r>
            <a:r>
              <a:rPr lang="en-US" dirty="0"/>
              <a:t> π</a:t>
            </a:r>
            <a:r>
              <a:rPr lang="en-US" dirty="0" err="1"/>
              <a:t>ου</a:t>
            </a:r>
            <a:r>
              <a:rPr lang="en-US" dirty="0"/>
              <a:t> </a:t>
            </a:r>
            <a:r>
              <a:rPr lang="el-GR" dirty="0" err="1"/>
              <a:t>απασχ</a:t>
            </a:r>
            <a:r>
              <a:rPr lang="en-US" dirty="0" err="1"/>
              <a:t>ολούν</a:t>
            </a:r>
            <a:r>
              <a:rPr lang="en-US" dirty="0"/>
              <a:t> </a:t>
            </a:r>
            <a:r>
              <a:rPr lang="el-GR" dirty="0"/>
              <a:t>έως και 10 εργαζόμενους </a:t>
            </a:r>
            <a:r>
              <a:rPr lang="en-US" dirty="0"/>
              <a:t>και </a:t>
            </a:r>
            <a:r>
              <a:rPr lang="el-GR" dirty="0"/>
              <a:t>αποτελούν το 90% των χρηματοδοτούμενων.</a:t>
            </a:r>
          </a:p>
          <a:p>
            <a:pPr algn="ctr"/>
            <a:r>
              <a:rPr lang="el-GR" dirty="0"/>
              <a:t>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/>
              <a:t>Δόθηκε η δυνατότητα ένταξης και ενισχύονται και επιχειρήσεις που δεν απασχολούσαν προσωπικό.</a:t>
            </a:r>
          </a:p>
          <a:p>
            <a:pPr algn="ctr"/>
            <a:endParaRPr lang="el-G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/>
              <a:t>Ενισχύονται επιχειρήσεις που παρουσίασαν πτώση τζίρου άνω του 70% </a:t>
            </a:r>
          </a:p>
          <a:p>
            <a:pPr algn="ctr"/>
            <a:r>
              <a:rPr lang="el-GR" dirty="0"/>
              <a:t>Συγκεκριμένα το 33% των ενισχυόμενων επιχειρήσεων παρουσίασαν πτώση τζίρου 100%  ενώ</a:t>
            </a:r>
          </a:p>
          <a:p>
            <a:pPr algn="ctr"/>
            <a:r>
              <a:rPr lang="el-GR" dirty="0"/>
              <a:t> το 58% των ενισχυόμενων επιχειρήσεων παρουσίασαν πτώση τζίρου από 70% - 99%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dirty="0"/>
          </a:p>
          <a:p>
            <a:pPr algn="ctr"/>
            <a:r>
              <a:rPr lang="el-GR" dirty="0"/>
              <a:t> </a:t>
            </a: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2318492"/>
            <a:ext cx="7982272" cy="334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pic>
        <p:nvPicPr>
          <p:cNvPr id="16" name="Εικόνα 15">
            <a:extLst>
              <a:ext uri="{FF2B5EF4-FFF2-40B4-BE49-F238E27FC236}">
                <a16:creationId xmlns="" xmlns:a16="http://schemas.microsoft.com/office/drawing/2014/main" id="{6E5D355D-2010-4889-89EA-5B1DD12A52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2205754"/>
      </p:ext>
    </p:extLst>
  </p:cSld>
  <p:clrMapOvr>
    <a:masterClrMapping/>
  </p:clrMapOvr>
  <p:transition spd="slow" advTm="2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75" y="760187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Εκταμίευση Χρηματοδότησης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-6909" y="1516064"/>
            <a:ext cx="9122854" cy="4608883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Το επόμενο διάστημα θα αρχίσει η εκταμίευση των χρημάτων προς τις επιχειρήσεις.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l-GR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Οι επιχειρήσεις έχουν υποχρέωση υποβολή αιτήματος καταβολής το επόμενο τρίμηνο, οπότε και θα αρχίσει η ροή εκταμίευσης της δημόσιας δαπάνης.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l-GR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dirty="0"/>
              <a:t>Επισημαίνεται ότι η υποχρέωση των επιχειρήσεων που θα χρηματοδοτηθούν , να δαπανήσουν μέσα στο 2021 όλο το ποσό του μη επιστρεπτέου κεφαλαίου κίνησης σε λειτουργικές δαπάνες,  θα επιφέρει άμεση ρευστότητα στην αγορά.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l-G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2318492"/>
            <a:ext cx="7982272" cy="334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pic>
        <p:nvPicPr>
          <p:cNvPr id="16" name="Εικόνα 15">
            <a:extLst>
              <a:ext uri="{FF2B5EF4-FFF2-40B4-BE49-F238E27FC236}">
                <a16:creationId xmlns="" xmlns:a16="http://schemas.microsoft.com/office/drawing/2014/main" id="{DDFB61A1-4129-477E-8F49-C5E0DFDB17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5831430"/>
      </p:ext>
    </p:extLst>
  </p:cSld>
  <p:clrMapOvr>
    <a:masterClrMapping/>
  </p:clrMapOvr>
  <p:transition spd="slow" advTm="2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65" y="79853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-1" y="1487926"/>
            <a:ext cx="9122854" cy="45813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Η δράση αφορά ενίσχυση μικρών και πολύ μικρών επιχειρήσεων </a:t>
            </a:r>
            <a:r>
              <a:rPr lang="el-GR" dirty="0">
                <a:solidFill>
                  <a:schemeClr val="bg1"/>
                </a:solidFill>
                <a:latin typeface="Calibri" panose="020F0502020204030204"/>
              </a:rPr>
              <a:t>της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Περιφ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έ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ρει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ας Δυτικ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ς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Ελλ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άδα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ς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που επλήγησαν από την πανδημία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l-GR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με τη μορφή μη επιστρεπτέας επιχορήγησης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.</a:t>
            </a:r>
          </a:p>
          <a:p>
            <a:pPr algn="just"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  <a:p>
            <a:pPr algn="just"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Στόχος της δράσης είναι </a:t>
            </a:r>
            <a:r>
              <a:rPr lang="el-GR" dirty="0">
                <a:solidFill>
                  <a:schemeClr val="bg1"/>
                </a:solidFill>
                <a:latin typeface="Calibri" panose="020F0502020204030204"/>
              </a:rPr>
              <a:t>να εξασφαλίσει όσο το δυνατόν μεγαλύτερη ρευστότητα στην αγορά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για την αντιμετώπιση των οικονομικών επιπτώσεων της νόσου COVID-19 στις πολύ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μικ</a:t>
            </a:r>
            <a:r>
              <a:rPr lang="el-GR" dirty="0" err="1">
                <a:solidFill>
                  <a:schemeClr val="bg1"/>
                </a:solidFill>
                <a:latin typeface="Calibri" panose="020F0502020204030204"/>
              </a:rPr>
              <a:t>ρές</a:t>
            </a:r>
            <a:r>
              <a:rPr lang="el-GR" dirty="0">
                <a:solidFill>
                  <a:schemeClr val="bg1"/>
                </a:solidFill>
                <a:latin typeface="Calibri" panose="020F0502020204030204"/>
              </a:rPr>
              <a:t> και μικρές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 επιχειρήσεις της Περιφέρειας Δυτικής Ελλάδος. </a:t>
            </a:r>
          </a:p>
          <a:p>
            <a:pPr algn="just">
              <a:defRPr/>
            </a:pPr>
            <a:endParaRPr lang="en-US" dirty="0">
              <a:solidFill>
                <a:schemeClr val="bg1"/>
              </a:solidFill>
              <a:latin typeface="Calibri" panose="020F0502020204030204"/>
            </a:endParaRPr>
          </a:p>
          <a:p>
            <a:pPr algn="just">
              <a:defRPr/>
            </a:pPr>
            <a:r>
              <a:rPr lang="el-GR" dirty="0">
                <a:solidFill>
                  <a:schemeClr val="bg1"/>
                </a:solidFill>
                <a:latin typeface="Calibri" panose="020F0502020204030204"/>
              </a:rPr>
              <a:t>Συγκεκριμένα 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 δημόσια χρηματοδότηση καλύπτει Κεφάλαιο Κίνησης ίσο με το </a:t>
            </a: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50% των εξόδων της επιχείρησης κατά το έτος 2019, με ελάχιστο ποσό επιχορήγησης τα 5.000€ και μέγιστο τα 50.000,00.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776673" y="873476"/>
            <a:ext cx="7021443" cy="461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Περιγραφή – Σκοπός της Δράσης</a:t>
            </a: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1817202"/>
            <a:ext cx="7982272" cy="3979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="" xmlns:a16="http://schemas.microsoft.com/office/drawing/2014/main" id="{C88C092A-3AD5-462B-8C06-8BDBC436D9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4055262"/>
      </p:ext>
    </p:extLst>
  </p:cSld>
  <p:clrMapOvr>
    <a:masterClrMapping/>
  </p:clrMapOvr>
  <p:transition spd="slow" advTm="2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65" y="79853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14800" y="1589912"/>
            <a:ext cx="9108054" cy="451438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1979711" y="857328"/>
            <a:ext cx="6624737" cy="461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Προϋπολογισμός Δράσης</a:t>
            </a: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5" y="1817202"/>
            <a:ext cx="8326753" cy="39796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Η συνολική Δημόσια Δαπάνη της Δράσης ανέρχεται σε 30.000.000€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και κατανέμεται ως εξής: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  <a:p>
            <a:pPr algn="just"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30% για τις επιχειρήσεις στον κλάδο της Μεταποίησης  και μέρος του κλάδου του Πρωτογενή τομέα (κατηγορία Α)</a:t>
            </a:r>
            <a:r>
              <a:rPr lang="el-GR" sz="2000" dirty="0">
                <a:solidFill>
                  <a:schemeClr val="bg1"/>
                </a:solidFill>
                <a:latin typeface="Calibri" panose="020F0502020204030204"/>
              </a:rPr>
              <a:t>  9.000.000€</a:t>
            </a:r>
          </a:p>
          <a:p>
            <a:pPr algn="just"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  <a:p>
            <a:pPr algn="just"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30% για τις επιχειρήσεις στον κλάδο Εμπορίου και Παροχής Υπηρεσιών (Κατηγορία Β), </a:t>
            </a:r>
            <a:r>
              <a:rPr lang="el-GR" sz="2000" dirty="0">
                <a:solidFill>
                  <a:schemeClr val="bg1"/>
                </a:solidFill>
                <a:latin typeface="Calibri" panose="020F0502020204030204"/>
              </a:rPr>
              <a:t>9.000.000€</a:t>
            </a:r>
          </a:p>
          <a:p>
            <a:pPr marL="0" indent="0" algn="just">
              <a:buNone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40% για τις επιχειρήσεις στον κλάδο της Εστίασης και Τουρισμού (Κατηγορία Γ)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 </a:t>
            </a:r>
            <a:r>
              <a:rPr lang="el-GR" sz="2000" dirty="0">
                <a:solidFill>
                  <a:schemeClr val="bg1"/>
                </a:solidFill>
                <a:latin typeface="Calibri" panose="020F0502020204030204"/>
              </a:rPr>
              <a:t>Κατηγορία Α (Μεταποίηση) Κατηγορία Β (Εμπόριο-Υπηρεσίες), 12.000.000,00€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000" dirty="0">
                <a:solidFill>
                  <a:schemeClr val="bg1"/>
                </a:solidFill>
                <a:latin typeface="Calibri" panose="020F0502020204030204"/>
              </a:rPr>
              <a:t>Δημόσια Χρηματοδότηση ανά έργο: Από 5.000€ έως 50.000€</a:t>
            </a:r>
          </a:p>
          <a:p>
            <a:pPr algn="just">
              <a:defRPr/>
            </a:pP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pic>
        <p:nvPicPr>
          <p:cNvPr id="18" name="Εικόνα 17">
            <a:extLst>
              <a:ext uri="{FF2B5EF4-FFF2-40B4-BE49-F238E27FC236}">
                <a16:creationId xmlns="" xmlns:a16="http://schemas.microsoft.com/office/drawing/2014/main" id="{3892164C-6407-4ED9-B7D8-B37DDDB8E8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758142"/>
      </p:ext>
    </p:extLst>
  </p:cSld>
  <p:clrMapOvr>
    <a:masterClrMapping/>
  </p:clrMapOvr>
  <p:transition spd="slow" advTm="2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25401" y="1530756"/>
            <a:ext cx="9122854" cy="45813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79512" y="1570239"/>
            <a:ext cx="8821642" cy="4307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B0F1207-A84B-403D-B572-80771CE09C6A}"/>
              </a:ext>
            </a:extLst>
          </p:cNvPr>
          <p:cNvSpPr txBox="1"/>
          <p:nvPr/>
        </p:nvSpPr>
        <p:spPr>
          <a:xfrm>
            <a:off x="621746" y="1733416"/>
            <a:ext cx="4678469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Προκήρυξη Δράσης: 2-10-2020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4D485DD-8637-4831-9F9B-CBF8C3BA3937}"/>
              </a:ext>
            </a:extLst>
          </p:cNvPr>
          <p:cNvSpPr txBox="1"/>
          <p:nvPr/>
        </p:nvSpPr>
        <p:spPr>
          <a:xfrm>
            <a:off x="621746" y="2105054"/>
            <a:ext cx="7714202" cy="1868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Περίοδος Υποβολών αιτήσεων χρηματοδότησης: Από 6-10-2020-έως 4-11-2020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ενδι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αφέρον των επιχειρήσεων ήταν εξαιρετικά μεγάλο αν κρίνουμε από τον αριθμό των υποβολών.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l-G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Πίνακας 1">
            <a:extLst>
              <a:ext uri="{FF2B5EF4-FFF2-40B4-BE49-F238E27FC236}">
                <a16:creationId xmlns="" xmlns:a16="http://schemas.microsoft.com/office/drawing/2014/main" id="{DBF608CF-8ADD-43B6-912D-0B12AB8DF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1483210"/>
              </p:ext>
            </p:extLst>
          </p:nvPr>
        </p:nvGraphicFramePr>
        <p:xfrm>
          <a:off x="717978" y="3576371"/>
          <a:ext cx="7802036" cy="228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742">
                  <a:extLst>
                    <a:ext uri="{9D8B030D-6E8A-4147-A177-3AD203B41FA5}">
                      <a16:colId xmlns="" xmlns:a16="http://schemas.microsoft.com/office/drawing/2014/main" val="176752645"/>
                    </a:ext>
                  </a:extLst>
                </a:gridCol>
                <a:gridCol w="1372131">
                  <a:extLst>
                    <a:ext uri="{9D8B030D-6E8A-4147-A177-3AD203B41FA5}">
                      <a16:colId xmlns="" xmlns:a16="http://schemas.microsoft.com/office/drawing/2014/main" val="2593551038"/>
                    </a:ext>
                  </a:extLst>
                </a:gridCol>
                <a:gridCol w="1536067">
                  <a:extLst>
                    <a:ext uri="{9D8B030D-6E8A-4147-A177-3AD203B41FA5}">
                      <a16:colId xmlns="" xmlns:a16="http://schemas.microsoft.com/office/drawing/2014/main" val="2628375148"/>
                    </a:ext>
                  </a:extLst>
                </a:gridCol>
                <a:gridCol w="2636418">
                  <a:extLst>
                    <a:ext uri="{9D8B030D-6E8A-4147-A177-3AD203B41FA5}">
                      <a16:colId xmlns="" xmlns:a16="http://schemas.microsoft.com/office/drawing/2014/main" val="739754155"/>
                    </a:ext>
                  </a:extLst>
                </a:gridCol>
                <a:gridCol w="923678">
                  <a:extLst>
                    <a:ext uri="{9D8B030D-6E8A-4147-A177-3AD203B41FA5}">
                      <a16:colId xmlns="" xmlns:a16="http://schemas.microsoft.com/office/drawing/2014/main" val="336587540"/>
                    </a:ext>
                  </a:extLst>
                </a:gridCol>
              </a:tblGrid>
              <a:tr h="629848">
                <a:tc>
                  <a:txBody>
                    <a:bodyPr/>
                    <a:lstStyle/>
                    <a:p>
                      <a:pPr algn="l" fontAlgn="t"/>
                      <a:r>
                        <a:rPr lang="el-GR" sz="1700" u="none" strike="noStrike">
                          <a:effectLst/>
                        </a:rPr>
                        <a:t> 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55" marR="8855" marT="8855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300" u="none" strike="noStrike">
                          <a:effectLst/>
                        </a:rPr>
                        <a:t>Αριθμός έργων</a:t>
                      </a:r>
                      <a:endParaRPr lang="el-GR" sz="1300" b="1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300" u="none" strike="noStrike" dirty="0">
                          <a:effectLst/>
                        </a:rPr>
                        <a:t>% των υποβολών</a:t>
                      </a:r>
                      <a:endParaRPr lang="el-GR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300" u="none" strike="noStrike">
                          <a:effectLst/>
                        </a:rPr>
                        <a:t>Αιτούμενη Δαπάνη</a:t>
                      </a:r>
                      <a:endParaRPr lang="el-GR" sz="1300" b="1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300" u="none" strike="noStrike">
                          <a:effectLst/>
                        </a:rPr>
                        <a:t>% της υποβλ/σας Δ/Δ</a:t>
                      </a:r>
                      <a:endParaRPr lang="el-GR" sz="1300" b="1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extLst>
                  <a:ext uri="{0D108BD9-81ED-4DB2-BD59-A6C34878D82A}">
                    <a16:rowId xmlns="" xmlns:a16="http://schemas.microsoft.com/office/drawing/2014/main" val="2851203455"/>
                  </a:ext>
                </a:extLst>
              </a:tr>
              <a:tr h="279765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ΣΥΝΟΛΟ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 dirty="0">
                          <a:effectLst/>
                        </a:rPr>
                        <a:t>7.858</a:t>
                      </a:r>
                      <a:endParaRPr lang="el-GR" sz="17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 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231.176.713,44 €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 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extLst>
                  <a:ext uri="{0D108BD9-81ED-4DB2-BD59-A6C34878D82A}">
                    <a16:rowId xmlns="" xmlns:a16="http://schemas.microsoft.com/office/drawing/2014/main" val="3306457574"/>
                  </a:ext>
                </a:extLst>
              </a:tr>
              <a:tr h="550284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ΚΑΤΗΓΟΡΙΑ Α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991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12,61%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34.345.480,95 €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14,86%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extLst>
                  <a:ext uri="{0D108BD9-81ED-4DB2-BD59-A6C34878D82A}">
                    <a16:rowId xmlns="" xmlns:a16="http://schemas.microsoft.com/office/drawing/2014/main" val="203495533"/>
                  </a:ext>
                </a:extLst>
              </a:tr>
              <a:tr h="550284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ΚΑΤΗΓΟΡΙΑ Β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5263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66,98%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146.857.078,86 €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63,53%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extLst>
                  <a:ext uri="{0D108BD9-81ED-4DB2-BD59-A6C34878D82A}">
                    <a16:rowId xmlns="" xmlns:a16="http://schemas.microsoft.com/office/drawing/2014/main" val="1584579260"/>
                  </a:ext>
                </a:extLst>
              </a:tr>
              <a:tr h="279765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ΚΑΤΗΓΟΡΙΑ Γ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 dirty="0">
                          <a:effectLst/>
                        </a:rPr>
                        <a:t>1604</a:t>
                      </a:r>
                      <a:endParaRPr lang="el-GR" sz="17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20,41%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>
                          <a:effectLst/>
                        </a:rPr>
                        <a:t>49.974.153,63 €</a:t>
                      </a:r>
                      <a:endParaRPr lang="el-GR" sz="17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700" u="none" strike="noStrike" dirty="0">
                          <a:effectLst/>
                        </a:rPr>
                        <a:t>21,62%</a:t>
                      </a:r>
                      <a:endParaRPr lang="el-GR" sz="17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5" marR="8855" marT="8855" marB="0" anchor="ctr"/>
                </a:tc>
                <a:extLst>
                  <a:ext uri="{0D108BD9-81ED-4DB2-BD59-A6C34878D82A}">
                    <a16:rowId xmlns="" xmlns:a16="http://schemas.microsoft.com/office/drawing/2014/main" val="2094115993"/>
                  </a:ext>
                </a:extLst>
              </a:tr>
            </a:tbl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="" xmlns:a16="http://schemas.microsoft.com/office/drawing/2014/main" id="{FA110D52-9486-4E6A-B243-95A87EA868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34984" y="812432"/>
            <a:ext cx="7504826" cy="6340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A67196F-91A4-4B0A-8842-E2BA61DA360B}"/>
              </a:ext>
            </a:extLst>
          </p:cNvPr>
          <p:cNvSpPr txBox="1"/>
          <p:nvPr/>
        </p:nvSpPr>
        <p:spPr>
          <a:xfrm>
            <a:off x="2555776" y="921807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bg1"/>
                </a:solidFill>
              </a:rPr>
              <a:t>Στοιχεία</a:t>
            </a:r>
            <a:r>
              <a:rPr lang="el-GR" b="1" dirty="0">
                <a:solidFill>
                  <a:schemeClr val="bg1"/>
                </a:solidFill>
              </a:rPr>
              <a:t> </a:t>
            </a:r>
            <a:r>
              <a:rPr lang="el-GR" sz="2400" b="1" dirty="0">
                <a:solidFill>
                  <a:schemeClr val="bg1"/>
                </a:solidFill>
              </a:rPr>
              <a:t>Υποβολών</a:t>
            </a:r>
          </a:p>
        </p:txBody>
      </p:sp>
      <p:pic>
        <p:nvPicPr>
          <p:cNvPr id="26" name="Εικόνα 25">
            <a:extLst>
              <a:ext uri="{FF2B5EF4-FFF2-40B4-BE49-F238E27FC236}">
                <a16:creationId xmlns="" xmlns:a16="http://schemas.microsoft.com/office/drawing/2014/main" id="{868C0483-3CEA-4FF4-A60F-642A698889F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0863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2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65" y="79853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0" y="1566423"/>
            <a:ext cx="9122854" cy="45813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1979711" y="857328"/>
            <a:ext cx="7021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Αξιολόγηση - Ένταξη Πράξεων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 lang="el-G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80864" y="1861643"/>
            <a:ext cx="7982272" cy="3990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l-GR" sz="2200" dirty="0">
                <a:solidFill>
                  <a:schemeClr val="bg1"/>
                </a:solidFill>
                <a:latin typeface="Calibri" panose="020F0502020204030204"/>
              </a:rPr>
              <a:t>Η μεθοδολογία αξιολόγησης ήταν συγκριτική. </a:t>
            </a:r>
          </a:p>
          <a:p>
            <a:pPr algn="just"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  <a:p>
            <a:pPr algn="just">
              <a:defRPr/>
            </a:pPr>
            <a:r>
              <a:rPr lang="el-GR" sz="2200" dirty="0">
                <a:solidFill>
                  <a:schemeClr val="bg1"/>
                </a:solidFill>
                <a:latin typeface="Calibri" panose="020F0502020204030204"/>
              </a:rPr>
              <a:t>Δημιουργία καταλόγου με φθίνουσα βαθμολογική κατάταξη των επιχειρηματικών σχεδίων βάσει των υποβληθέντων στοιχείων.</a:t>
            </a:r>
          </a:p>
          <a:p>
            <a:pPr algn="just"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  <a:p>
            <a:pPr algn="just">
              <a:defRPr/>
            </a:pPr>
            <a:r>
              <a:rPr lang="el-GR" sz="2200" dirty="0">
                <a:solidFill>
                  <a:schemeClr val="bg1"/>
                </a:solidFill>
                <a:latin typeface="Calibri" panose="020F0502020204030204"/>
              </a:rPr>
              <a:t>Έλεγχος των τυπικών προϋποθέσεων συμμετοχής και των απαιτούμενων δικαιολογητικών  από τον Φορέα.</a:t>
            </a:r>
          </a:p>
          <a:p>
            <a:pPr algn="just"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  <a:p>
            <a:pPr algn="just">
              <a:defRPr/>
            </a:pPr>
            <a:r>
              <a:rPr lang="el-GR" sz="2200" dirty="0">
                <a:solidFill>
                  <a:schemeClr val="bg1"/>
                </a:solidFill>
                <a:latin typeface="Calibri" panose="020F0502020204030204"/>
              </a:rPr>
              <a:t>Εξέταση έργων από Γνωμοδοτική Επιτροπή Αξιολόγησης.</a:t>
            </a:r>
          </a:p>
          <a:p>
            <a:pPr algn="just"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  <a:p>
            <a:pPr algn="just">
              <a:defRPr/>
            </a:pPr>
            <a:r>
              <a:rPr lang="el-GR" sz="2200" dirty="0">
                <a:solidFill>
                  <a:schemeClr val="bg1"/>
                </a:solidFill>
                <a:latin typeface="Calibri" panose="020F0502020204030204"/>
              </a:rPr>
              <a:t>Δημιουργία καταλόγων με ενταγμένα έργα , απορριφθέντα έργα λόγω τυπικών προϋποθέσεων /ελλείψεων δικαιολογητικών, μη εξεταζόμενα έργα λόγω εξάντλησης π/υ.</a:t>
            </a:r>
          </a:p>
          <a:p>
            <a:pPr algn="just">
              <a:defRPr/>
            </a:pPr>
            <a:r>
              <a:rPr lang="el-GR" sz="2200" dirty="0">
                <a:solidFill>
                  <a:schemeClr val="bg1"/>
                </a:solidFill>
                <a:latin typeface="Calibri" panose="020F0502020204030204"/>
              </a:rPr>
              <a:t>Έκδοση Απόφασης </a:t>
            </a:r>
          </a:p>
          <a:p>
            <a:pPr algn="just"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  <a:p>
            <a:pPr marL="0" indent="0" algn="just">
              <a:buNone/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pic>
        <p:nvPicPr>
          <p:cNvPr id="18" name="Εικόνα 17">
            <a:extLst>
              <a:ext uri="{FF2B5EF4-FFF2-40B4-BE49-F238E27FC236}">
                <a16:creationId xmlns="" xmlns:a16="http://schemas.microsoft.com/office/drawing/2014/main" id="{91100803-F3CC-4663-AB8E-0A9B2A02F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2087792"/>
      </p:ext>
    </p:extLst>
  </p:cSld>
  <p:clrMapOvr>
    <a:masterClrMapping/>
  </p:clrMapOvr>
  <p:transition spd="slow" advTm="2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65" y="79853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21146" y="1581926"/>
            <a:ext cx="9122854" cy="45813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1979711" y="857328"/>
            <a:ext cx="7021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Ένταξη Πράξεων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 lang="el-G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2318492"/>
            <a:ext cx="7982272" cy="334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="" xmlns:a16="http://schemas.microsoft.com/office/drawing/2014/main" id="{1D65F6A6-8744-4066-AAB6-F708C69BC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09683162"/>
              </p:ext>
            </p:extLst>
          </p:nvPr>
        </p:nvGraphicFramePr>
        <p:xfrm>
          <a:off x="1184210" y="2082355"/>
          <a:ext cx="6589274" cy="1657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4052">
                  <a:extLst>
                    <a:ext uri="{9D8B030D-6E8A-4147-A177-3AD203B41FA5}">
                      <a16:colId xmlns="" xmlns:a16="http://schemas.microsoft.com/office/drawing/2014/main" val="3322255555"/>
                    </a:ext>
                  </a:extLst>
                </a:gridCol>
                <a:gridCol w="1588656">
                  <a:extLst>
                    <a:ext uri="{9D8B030D-6E8A-4147-A177-3AD203B41FA5}">
                      <a16:colId xmlns="" xmlns:a16="http://schemas.microsoft.com/office/drawing/2014/main" val="4285643996"/>
                    </a:ext>
                  </a:extLst>
                </a:gridCol>
                <a:gridCol w="903726">
                  <a:extLst>
                    <a:ext uri="{9D8B030D-6E8A-4147-A177-3AD203B41FA5}">
                      <a16:colId xmlns="" xmlns:a16="http://schemas.microsoft.com/office/drawing/2014/main" val="2012476263"/>
                    </a:ext>
                  </a:extLst>
                </a:gridCol>
                <a:gridCol w="2092840">
                  <a:extLst>
                    <a:ext uri="{9D8B030D-6E8A-4147-A177-3AD203B41FA5}">
                      <a16:colId xmlns="" xmlns:a16="http://schemas.microsoft.com/office/drawing/2014/main" val="1742216903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400" u="none" strike="noStrike" dirty="0">
                          <a:effectLst/>
                        </a:rPr>
                        <a:t>Αριθμός ενταγμένων έργων</a:t>
                      </a:r>
                      <a:endParaRPr lang="el-GR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400" u="none" strike="noStrike" dirty="0">
                          <a:effectLst/>
                        </a:rPr>
                        <a:t>% των εντάξεων</a:t>
                      </a:r>
                      <a:endParaRPr lang="el-GR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400" u="none" strike="noStrike">
                          <a:effectLst/>
                        </a:rPr>
                        <a:t>Δημόσια Δαπάνη</a:t>
                      </a:r>
                      <a:endParaRPr lang="el-GR" sz="14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50396343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800" u="none" strike="noStrike">
                          <a:effectLst/>
                        </a:rPr>
                        <a:t>ΣΥΝΟΛΟ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1.017</a:t>
                      </a:r>
                      <a:endParaRPr lang="el-GR" sz="18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 </a:t>
                      </a:r>
                      <a:endParaRPr lang="el-GR" sz="18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30.089.007,40 €</a:t>
                      </a:r>
                      <a:endParaRPr lang="el-GR" sz="18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220714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800" u="none" strike="noStrike">
                          <a:effectLst/>
                        </a:rPr>
                        <a:t>ΚΑΤΗΓΟΡΙΑ Α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274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 dirty="0">
                          <a:effectLst/>
                        </a:rPr>
                        <a:t>26,94%</a:t>
                      </a:r>
                      <a:endParaRPr lang="el-G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9.045.363,09 €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08079070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800" u="none" strike="noStrike">
                          <a:effectLst/>
                        </a:rPr>
                        <a:t>ΚΑΤΗΓΟΡΙΑ Β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358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35,20%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9.005.653,34 €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07443705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800" u="none" strike="noStrike">
                          <a:effectLst/>
                        </a:rPr>
                        <a:t>ΚΑΤΗΓΟΡΙΑ Γ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385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>
                          <a:effectLst/>
                        </a:rPr>
                        <a:t>37,86%</a:t>
                      </a:r>
                      <a:endParaRPr lang="el-GR" sz="18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u="none" strike="noStrike" dirty="0">
                          <a:effectLst/>
                        </a:rPr>
                        <a:t>12.037.990,97 €</a:t>
                      </a:r>
                      <a:endParaRPr lang="el-G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61112542"/>
                  </a:ext>
                </a:extLst>
              </a:tr>
            </a:tbl>
          </a:graphicData>
        </a:graphic>
      </p:graphicFrame>
      <p:graphicFrame>
        <p:nvGraphicFramePr>
          <p:cNvPr id="5" name="Πίνακας 4">
            <a:extLst>
              <a:ext uri="{FF2B5EF4-FFF2-40B4-BE49-F238E27FC236}">
                <a16:creationId xmlns="" xmlns:a16="http://schemas.microsoft.com/office/drawing/2014/main" id="{109012EB-18C5-45AD-B5B6-3EF0B38550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36826805"/>
              </p:ext>
            </p:extLst>
          </p:nvPr>
        </p:nvGraphicFramePr>
        <p:xfrm>
          <a:off x="1742542" y="4240134"/>
          <a:ext cx="5472609" cy="1205090"/>
        </p:xfrm>
        <a:graphic>
          <a:graphicData uri="http://schemas.openxmlformats.org/drawingml/2006/table">
            <a:tbl>
              <a:tblPr/>
              <a:tblGrid>
                <a:gridCol w="1368153">
                  <a:extLst>
                    <a:ext uri="{9D8B030D-6E8A-4147-A177-3AD203B41FA5}">
                      <a16:colId xmlns="" xmlns:a16="http://schemas.microsoft.com/office/drawing/2014/main" val="1132922972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3572970906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3983151805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274479315"/>
                    </a:ext>
                  </a:extLst>
                </a:gridCol>
              </a:tblGrid>
              <a:tr h="75247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l-GR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Βάση Ένταξης Κατηγοριών Δικαιούχων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Κατηγορία </a:t>
                      </a:r>
                      <a:r>
                        <a:rPr lang="el-GR" sz="18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endParaRPr lang="el-GR" sz="18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Κατηγορία</a:t>
                      </a:r>
                      <a:r>
                        <a:rPr lang="el-GR" sz="18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 Β</a:t>
                      </a:r>
                      <a:endParaRPr lang="el-GR" sz="18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Κατηγορία</a:t>
                      </a:r>
                      <a:r>
                        <a:rPr lang="el-GR" sz="18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 Γ</a:t>
                      </a:r>
                      <a:endParaRPr lang="el-GR" sz="18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7227444"/>
                  </a:ext>
                </a:extLst>
              </a:tr>
              <a:tr h="45261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26,13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60,86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31,16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8164542"/>
                  </a:ext>
                </a:extLst>
              </a:tr>
            </a:tbl>
          </a:graphicData>
        </a:graphic>
      </p:graphicFrame>
      <p:pic>
        <p:nvPicPr>
          <p:cNvPr id="24" name="Εικόνα 23">
            <a:extLst>
              <a:ext uri="{FF2B5EF4-FFF2-40B4-BE49-F238E27FC236}">
                <a16:creationId xmlns="" xmlns:a16="http://schemas.microsoft.com/office/drawing/2014/main" id="{1D69BDC7-1BD0-4921-A8AC-E861D52C8C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7662291"/>
      </p:ext>
    </p:extLst>
  </p:cSld>
  <p:clrMapOvr>
    <a:masterClrMapping/>
  </p:clrMapOvr>
  <p:transition spd="slow" advTm="2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65" y="79853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0" y="1566423"/>
            <a:ext cx="9122854" cy="45813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1943045" y="849023"/>
            <a:ext cx="7021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Ένταξη Πράξεων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 lang="el-G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2318492"/>
            <a:ext cx="7982272" cy="334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graphicFrame>
        <p:nvGraphicFramePr>
          <p:cNvPr id="2" name="Πίνακας 1">
            <a:extLst>
              <a:ext uri="{FF2B5EF4-FFF2-40B4-BE49-F238E27FC236}">
                <a16:creationId xmlns="" xmlns:a16="http://schemas.microsoft.com/office/drawing/2014/main" id="{65F40F54-6857-4C8E-A788-5C87DD3C3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10868018"/>
              </p:ext>
            </p:extLst>
          </p:nvPr>
        </p:nvGraphicFramePr>
        <p:xfrm>
          <a:off x="1439144" y="2179012"/>
          <a:ext cx="5725144" cy="2652677"/>
        </p:xfrm>
        <a:graphic>
          <a:graphicData uri="http://schemas.openxmlformats.org/drawingml/2006/table">
            <a:tbl>
              <a:tblPr/>
              <a:tblGrid>
                <a:gridCol w="2412776">
                  <a:extLst>
                    <a:ext uri="{9D8B030D-6E8A-4147-A177-3AD203B41FA5}">
                      <a16:colId xmlns="" xmlns:a16="http://schemas.microsoft.com/office/drawing/2014/main" val="3889444123"/>
                    </a:ext>
                  </a:extLst>
                </a:gridCol>
                <a:gridCol w="1264076">
                  <a:extLst>
                    <a:ext uri="{9D8B030D-6E8A-4147-A177-3AD203B41FA5}">
                      <a16:colId xmlns="" xmlns:a16="http://schemas.microsoft.com/office/drawing/2014/main" val="112151815"/>
                    </a:ext>
                  </a:extLst>
                </a:gridCol>
                <a:gridCol w="2048292">
                  <a:extLst>
                    <a:ext uri="{9D8B030D-6E8A-4147-A177-3AD203B41FA5}">
                      <a16:colId xmlns="" xmlns:a16="http://schemas.microsoft.com/office/drawing/2014/main" val="1717550520"/>
                    </a:ext>
                  </a:extLst>
                </a:gridCol>
              </a:tblGrid>
              <a:tr h="523628"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ΠΕΡΙΦΕΡΕΙΑΚΗ ΕΝΟΤΗΤΑ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ΑΡΙΘΜΟΣ ΕΡΓΩΝ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Δ/Δ ΕΡΓΩΝ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70583496"/>
                  </a:ext>
                </a:extLst>
              </a:tr>
              <a:tr h="523628"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ΑΙΤΩΛΟΑΚΑΡΝΑΝΙΑΣ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7.745.256,97 €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26776572"/>
                  </a:ext>
                </a:extLst>
              </a:tr>
              <a:tr h="523628"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ΑΧΑΪΑΣ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15.614.034,55 €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93029726"/>
                  </a:ext>
                </a:extLst>
              </a:tr>
              <a:tr h="523628"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ΗΛΕΙΑΣ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6.729.715,87 €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30734768"/>
                  </a:ext>
                </a:extLst>
              </a:tr>
              <a:tr h="523628">
                <a:tc>
                  <a:txBody>
                    <a:bodyPr/>
                    <a:lstStyle/>
                    <a:p>
                      <a:pPr algn="l" fontAlgn="b"/>
                      <a:endParaRPr lang="el-GR" sz="18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30.089.007,39 €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20133393"/>
                  </a:ext>
                </a:extLst>
              </a:tr>
            </a:tbl>
          </a:graphicData>
        </a:graphic>
      </p:graphicFrame>
      <p:pic>
        <p:nvPicPr>
          <p:cNvPr id="18" name="Εικόνα 17">
            <a:extLst>
              <a:ext uri="{FF2B5EF4-FFF2-40B4-BE49-F238E27FC236}">
                <a16:creationId xmlns="" xmlns:a16="http://schemas.microsoft.com/office/drawing/2014/main" id="{FF97E133-05C6-4004-BA21-6FB89D723F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7231011"/>
      </p:ext>
    </p:extLst>
  </p:cSld>
  <p:clrMapOvr>
    <a:masterClrMapping/>
  </p:clrMapOvr>
  <p:transition spd="slow" advTm="2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65" y="79853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0" y="1566423"/>
            <a:ext cx="9122854" cy="45813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1979711" y="857328"/>
            <a:ext cx="7021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Ένταξη Πράξεων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 lang="el-G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2318492"/>
            <a:ext cx="7982272" cy="334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graphicFrame>
        <p:nvGraphicFramePr>
          <p:cNvPr id="34" name="Γράφημα 33">
            <a:extLst>
              <a:ext uri="{FF2B5EF4-FFF2-40B4-BE49-F238E27FC236}">
                <a16:creationId xmlns="" xmlns:a16="http://schemas.microsoft.com/office/drawing/2014/main" id="{131640F4-13E8-4CF3-B146-1015127152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769540072"/>
              </p:ext>
            </p:extLst>
          </p:nvPr>
        </p:nvGraphicFramePr>
        <p:xfrm>
          <a:off x="163563" y="1767843"/>
          <a:ext cx="4354006" cy="4224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5" name="Γράφημα 34">
            <a:extLst>
              <a:ext uri="{FF2B5EF4-FFF2-40B4-BE49-F238E27FC236}">
                <a16:creationId xmlns="" xmlns:a16="http://schemas.microsoft.com/office/drawing/2014/main" id="{6E905B97-44FA-4A71-B535-AEC1CD0584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671256197"/>
              </p:ext>
            </p:extLst>
          </p:nvPr>
        </p:nvGraphicFramePr>
        <p:xfrm>
          <a:off x="4635075" y="1760232"/>
          <a:ext cx="4345362" cy="4216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24" name="Εικόνα 23">
            <a:extLst>
              <a:ext uri="{FF2B5EF4-FFF2-40B4-BE49-F238E27FC236}">
                <a16:creationId xmlns="" xmlns:a16="http://schemas.microsoft.com/office/drawing/2014/main" id="{7056825B-1DB7-41D1-8BB4-70C25C9A495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9461897"/>
      </p:ext>
    </p:extLst>
  </p:cSld>
  <p:clrMapOvr>
    <a:masterClrMapping/>
  </p:clrMapOvr>
  <p:transition spd="slow" advTm="2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 - Ορθογώνιο"/>
          <p:cNvSpPr/>
          <p:nvPr/>
        </p:nvSpPr>
        <p:spPr>
          <a:xfrm>
            <a:off x="1547665" y="798539"/>
            <a:ext cx="7479461" cy="6103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Ένταξη Πράξεων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0" y="1566423"/>
            <a:ext cx="9122854" cy="45813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540876" y="2318492"/>
            <a:ext cx="7982272" cy="334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el-GR" sz="2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-1" y="6180830"/>
            <a:ext cx="9122855" cy="69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2595"/>
            <a:ext cx="1368152" cy="479083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6320551"/>
            <a:ext cx="695229" cy="416784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1" y="6320551"/>
            <a:ext cx="423972" cy="432771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78293"/>
            <a:ext cx="1419015" cy="507683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9" y="6361814"/>
            <a:ext cx="1440160" cy="351197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55" y="6532134"/>
            <a:ext cx="1973437" cy="107759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6443" y="6320551"/>
            <a:ext cx="905191" cy="35601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0125" y="6753271"/>
            <a:ext cx="1728594" cy="107233"/>
          </a:xfrm>
          <a:prstGeom prst="rect">
            <a:avLst/>
          </a:prstGeom>
        </p:spPr>
      </p:pic>
      <p:sp>
        <p:nvSpPr>
          <p:cNvPr id="33" name="24 - Ορθογώνιο"/>
          <p:cNvSpPr/>
          <p:nvPr/>
        </p:nvSpPr>
        <p:spPr>
          <a:xfrm>
            <a:off x="1547666" y="96015"/>
            <a:ext cx="7479462" cy="61038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Στήριξη Επιχειρήσεων που επλήγησαν από την Covid-19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Δυτική Ελλάδα</a:t>
            </a: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="" xmlns:a16="http://schemas.microsoft.com/office/drawing/2014/main" id="{25659104-CDFE-4E4D-A556-B31D6E6FBA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08997025"/>
              </p:ext>
            </p:extLst>
          </p:nvPr>
        </p:nvGraphicFramePr>
        <p:xfrm>
          <a:off x="1331640" y="1760233"/>
          <a:ext cx="6015310" cy="4203210"/>
        </p:xfrm>
        <a:graphic>
          <a:graphicData uri="http://schemas.openxmlformats.org/drawingml/2006/table">
            <a:tbl>
              <a:tblPr/>
              <a:tblGrid>
                <a:gridCol w="1927102">
                  <a:extLst>
                    <a:ext uri="{9D8B030D-6E8A-4147-A177-3AD203B41FA5}">
                      <a16:colId xmlns="" xmlns:a16="http://schemas.microsoft.com/office/drawing/2014/main" val="661898437"/>
                    </a:ext>
                  </a:extLst>
                </a:gridCol>
                <a:gridCol w="1059906">
                  <a:extLst>
                    <a:ext uri="{9D8B030D-6E8A-4147-A177-3AD203B41FA5}">
                      <a16:colId xmlns="" xmlns:a16="http://schemas.microsoft.com/office/drawing/2014/main" val="3316457191"/>
                    </a:ext>
                  </a:extLst>
                </a:gridCol>
                <a:gridCol w="1555446">
                  <a:extLst>
                    <a:ext uri="{9D8B030D-6E8A-4147-A177-3AD203B41FA5}">
                      <a16:colId xmlns="" xmlns:a16="http://schemas.microsoft.com/office/drawing/2014/main" val="2765614923"/>
                    </a:ext>
                  </a:extLst>
                </a:gridCol>
                <a:gridCol w="1472856">
                  <a:extLst>
                    <a:ext uri="{9D8B030D-6E8A-4147-A177-3AD203B41FA5}">
                      <a16:colId xmlns="" xmlns:a16="http://schemas.microsoft.com/office/drawing/2014/main" val="494747734"/>
                    </a:ext>
                  </a:extLst>
                </a:gridCol>
              </a:tblGrid>
              <a:tr h="80061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ΠΕΡΙΦΕΡΕΙΑΚΗ ΕΝΟΤΗΤΑ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ΕΠΙΧΕΙΡΗΣΗΣ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ΠΛΗΘΟΣ ΘΕΤΙΚΩΝ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Π/Υ ΘΕΤΙΚΩΝ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2123961"/>
                  </a:ext>
                </a:extLst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2.910.310,13 €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40100412"/>
                  </a:ext>
                </a:extLst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ΑΙΤΩΛΟΑΚΑΡΝΑΝΙΑΣ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1.969.026,20 €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72245761"/>
                  </a:ext>
                </a:extLst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2.865.920,64 €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29958511"/>
                  </a:ext>
                </a:extLst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4.788.998,76 €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5262097"/>
                  </a:ext>
                </a:extLst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ΑΧΑΪΑΣ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4.839.352,47 €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6525542"/>
                  </a:ext>
                </a:extLst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5.985.683,32 €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8114177"/>
                  </a:ext>
                </a:extLst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1.346.054,20 €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8010456"/>
                  </a:ext>
                </a:extLst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ΗΛΕΙΑΣ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2.197.274,66 €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2171751"/>
                  </a:ext>
                </a:extLst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ΚΑΤΗΓΟΡΙΑ 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3.186.387,01 €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9402971"/>
                  </a:ext>
                </a:extLst>
              </a:tr>
              <a:tr h="40030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ΣΥΝΟΛΑ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30.089.007,39 €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35091749"/>
                  </a:ext>
                </a:extLst>
              </a:tr>
            </a:tbl>
          </a:graphicData>
        </a:graphic>
      </p:graphicFrame>
      <p:pic>
        <p:nvPicPr>
          <p:cNvPr id="18" name="Εικόνα 17">
            <a:extLst>
              <a:ext uri="{FF2B5EF4-FFF2-40B4-BE49-F238E27FC236}">
                <a16:creationId xmlns="" xmlns:a16="http://schemas.microsoft.com/office/drawing/2014/main" id="{A015AA53-6124-4F54-9491-15C6E76E42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6015"/>
            <a:ext cx="1312913" cy="1312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6882569"/>
      </p:ext>
    </p:extLst>
  </p:cSld>
  <p:clrMapOvr>
    <a:masterClrMapping/>
  </p:clrMapOvr>
  <p:transition spd="slow" advTm="2">
    <p:push dir="u"/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5996</TotalTime>
  <Words>1008</Words>
  <Application>Microsoft Office PowerPoint</Application>
  <PresentationFormat>Προβολή στην οθόνη (4:3)</PresentationFormat>
  <Paragraphs>292</Paragraphs>
  <Slides>14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pde</cp:lastModifiedBy>
  <cp:revision>464</cp:revision>
  <dcterms:created xsi:type="dcterms:W3CDTF">2016-09-20T14:37:16Z</dcterms:created>
  <dcterms:modified xsi:type="dcterms:W3CDTF">2021-01-21T10:03:02Z</dcterms:modified>
</cp:coreProperties>
</file>