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6" r:id="rId21"/>
    <p:sldId id="275"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95" autoAdjust="0"/>
  </p:normalViewPr>
  <p:slideViewPr>
    <p:cSldViewPr>
      <p:cViewPr>
        <p:scale>
          <a:sx n="79" d="100"/>
          <a:sy n="79" d="100"/>
        </p:scale>
        <p:origin x="-1260" y="-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Ευθεία γραμμή σύνδεσης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Τίτλος 28"/>
          <p:cNvSpPr>
            <a:spLocks noGrp="1"/>
          </p:cNvSpPr>
          <p:nvPr>
            <p:ph type="ctrTitle"/>
          </p:nvPr>
        </p:nvSpPr>
        <p:spPr>
          <a:xfrm>
            <a:off x="381000" y="4853411"/>
            <a:ext cx="8458200" cy="1222375"/>
          </a:xfrm>
        </p:spPr>
        <p:txBody>
          <a:bodyPr anchor="t"/>
          <a:lstStyle/>
          <a:p>
            <a:r>
              <a:rPr kumimoji="0" lang="el-GR" smtClean="0"/>
              <a:t>Στυλ κύριου τίτλου</a:t>
            </a:r>
            <a:endParaRPr kumimoji="0" lang="en-US"/>
          </a:p>
        </p:txBody>
      </p:sp>
      <p:sp>
        <p:nvSpPr>
          <p:cNvPr id="9" name="Υπότιτλος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16" name="Θέση ημερομηνίας 15"/>
          <p:cNvSpPr>
            <a:spLocks noGrp="1"/>
          </p:cNvSpPr>
          <p:nvPr>
            <p:ph type="dt" sz="half" idx="10"/>
          </p:nvPr>
        </p:nvSpPr>
        <p:spPr/>
        <p:txBody>
          <a:bodyPr/>
          <a:lstStyle/>
          <a:p>
            <a:fld id="{627C33F0-376F-435B-A794-DAD1DEA533A4}" type="datetimeFigureOut">
              <a:rPr lang="el-GR" smtClean="0"/>
              <a:t>15/3/2022</a:t>
            </a:fld>
            <a:endParaRPr lang="el-GR"/>
          </a:p>
        </p:txBody>
      </p:sp>
      <p:sp>
        <p:nvSpPr>
          <p:cNvPr id="2" name="Θέση υποσέλιδου 1"/>
          <p:cNvSpPr>
            <a:spLocks noGrp="1"/>
          </p:cNvSpPr>
          <p:nvPr>
            <p:ph type="ftr" sz="quarter" idx="11"/>
          </p:nvPr>
        </p:nvSpPr>
        <p:spPr/>
        <p:txBody>
          <a:bodyPr/>
          <a:lstStyle/>
          <a:p>
            <a:endParaRPr lang="el-GR"/>
          </a:p>
        </p:txBody>
      </p:sp>
      <p:sp>
        <p:nvSpPr>
          <p:cNvPr id="15" name="Θέση αριθμού διαφάνειας 14"/>
          <p:cNvSpPr>
            <a:spLocks noGrp="1"/>
          </p:cNvSpPr>
          <p:nvPr>
            <p:ph type="sldNum" sz="quarter" idx="12"/>
          </p:nvPr>
        </p:nvSpPr>
        <p:spPr>
          <a:xfrm>
            <a:off x="8229600" y="6473952"/>
            <a:ext cx="758952" cy="246888"/>
          </a:xfrm>
        </p:spPr>
        <p:txBody>
          <a:bodyPr/>
          <a:lstStyle/>
          <a:p>
            <a:fld id="{1E66DEE3-8AAB-4032-8A22-FA42AC3B1A94}"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627C33F0-376F-435B-A794-DAD1DEA533A4}" type="datetimeFigureOut">
              <a:rPr lang="el-GR" smtClean="0"/>
              <a:t>15/3/2022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E66DEE3-8AAB-4032-8A22-FA42AC3B1A94}"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858000" y="549276"/>
            <a:ext cx="18288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549276"/>
            <a:ext cx="62484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627C33F0-376F-435B-A794-DAD1DEA533A4}" type="datetimeFigureOut">
              <a:rPr lang="el-GR" smtClean="0"/>
              <a:t>15/3/2022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E66DEE3-8AAB-4032-8A22-FA42AC3B1A94}"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2" name="Τίτλος 21"/>
          <p:cNvSpPr>
            <a:spLocks noGrp="1"/>
          </p:cNvSpPr>
          <p:nvPr>
            <p:ph type="title"/>
          </p:nvPr>
        </p:nvSpPr>
        <p:spPr/>
        <p:txBody>
          <a:bodyPr/>
          <a:lstStyle/>
          <a:p>
            <a:r>
              <a:rPr kumimoji="0" lang="el-GR" smtClean="0"/>
              <a:t>Στυλ κύριου τίτλου</a:t>
            </a:r>
            <a:endParaRPr kumimoji="0" lang="en-US"/>
          </a:p>
        </p:txBody>
      </p:sp>
      <p:sp>
        <p:nvSpPr>
          <p:cNvPr id="27" name="Θέση περιεχομένου 26"/>
          <p:cNvSpPr>
            <a:spLocks noGrp="1"/>
          </p:cNvSpPr>
          <p:nvPr>
            <p:ph idx="1"/>
          </p:nvPr>
        </p:nvSpPr>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Θέση ημερομηνίας 24"/>
          <p:cNvSpPr>
            <a:spLocks noGrp="1"/>
          </p:cNvSpPr>
          <p:nvPr>
            <p:ph type="dt" sz="half" idx="10"/>
          </p:nvPr>
        </p:nvSpPr>
        <p:spPr/>
        <p:txBody>
          <a:bodyPr/>
          <a:lstStyle/>
          <a:p>
            <a:fld id="{627C33F0-376F-435B-A794-DAD1DEA533A4}" type="datetimeFigureOut">
              <a:rPr lang="el-GR" smtClean="0"/>
              <a:t>15/3/2022</a:t>
            </a:fld>
            <a:endParaRPr lang="el-GR"/>
          </a:p>
        </p:txBody>
      </p:sp>
      <p:sp>
        <p:nvSpPr>
          <p:cNvPr id="19" name="Θέση υποσέλιδου 18"/>
          <p:cNvSpPr>
            <a:spLocks noGrp="1"/>
          </p:cNvSpPr>
          <p:nvPr>
            <p:ph type="ftr" sz="quarter" idx="11"/>
          </p:nvPr>
        </p:nvSpPr>
        <p:spPr>
          <a:xfrm>
            <a:off x="3581400" y="76200"/>
            <a:ext cx="2895600" cy="288925"/>
          </a:xfrm>
        </p:spPr>
        <p:txBody>
          <a:bodyPr/>
          <a:lstStyle/>
          <a:p>
            <a:endParaRPr lang="el-GR"/>
          </a:p>
        </p:txBody>
      </p:sp>
      <p:sp>
        <p:nvSpPr>
          <p:cNvPr id="16" name="Θέση αριθμού διαφάνειας 15"/>
          <p:cNvSpPr>
            <a:spLocks noGrp="1"/>
          </p:cNvSpPr>
          <p:nvPr>
            <p:ph type="sldNum" sz="quarter" idx="12"/>
          </p:nvPr>
        </p:nvSpPr>
        <p:spPr>
          <a:xfrm>
            <a:off x="8229600" y="6473952"/>
            <a:ext cx="758952" cy="246888"/>
          </a:xfrm>
        </p:spPr>
        <p:txBody>
          <a:bodyPr/>
          <a:lstStyle/>
          <a:p>
            <a:fld id="{1E66DEE3-8AAB-4032-8A22-FA42AC3B1A94}"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7" name="Ευθεία γραμμή σύνδεσης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Θέση κειμένου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19" name="Θέση ημερομηνίας 18"/>
          <p:cNvSpPr>
            <a:spLocks noGrp="1"/>
          </p:cNvSpPr>
          <p:nvPr>
            <p:ph type="dt" sz="half" idx="10"/>
          </p:nvPr>
        </p:nvSpPr>
        <p:spPr/>
        <p:txBody>
          <a:bodyPr/>
          <a:lstStyle/>
          <a:p>
            <a:fld id="{627C33F0-376F-435B-A794-DAD1DEA533A4}" type="datetimeFigureOut">
              <a:rPr lang="el-GR" smtClean="0"/>
              <a:t>15/3/2022</a:t>
            </a:fld>
            <a:endParaRPr lang="el-GR"/>
          </a:p>
        </p:txBody>
      </p:sp>
      <p:sp>
        <p:nvSpPr>
          <p:cNvPr id="11" name="Θέση υποσέλιδου 10"/>
          <p:cNvSpPr>
            <a:spLocks noGrp="1"/>
          </p:cNvSpPr>
          <p:nvPr>
            <p:ph type="ftr" sz="quarter" idx="11"/>
          </p:nvPr>
        </p:nvSpPr>
        <p:spPr/>
        <p:txBody>
          <a:bodyPr/>
          <a:lstStyle/>
          <a:p>
            <a:endParaRPr lang="el-GR"/>
          </a:p>
        </p:txBody>
      </p:sp>
      <p:sp>
        <p:nvSpPr>
          <p:cNvPr id="16" name="Θέση αριθμού διαφάνειας 15"/>
          <p:cNvSpPr>
            <a:spLocks noGrp="1"/>
          </p:cNvSpPr>
          <p:nvPr>
            <p:ph type="sldNum" sz="quarter" idx="12"/>
          </p:nvPr>
        </p:nvSpPr>
        <p:spPr/>
        <p:txBody>
          <a:bodyPr/>
          <a:lstStyle/>
          <a:p>
            <a:fld id="{1E66DEE3-8AAB-4032-8A22-FA42AC3B1A94}" type="slidenum">
              <a:rPr lang="el-GR" smtClean="0"/>
              <a:t>‹#›</a:t>
            </a:fld>
            <a:endParaRPr lang="el-GR"/>
          </a:p>
        </p:txBody>
      </p:sp>
      <p:sp>
        <p:nvSpPr>
          <p:cNvPr id="8" name="Τίτλος 7"/>
          <p:cNvSpPr>
            <a:spLocks noGrp="1"/>
          </p:cNvSpPr>
          <p:nvPr>
            <p:ph type="title"/>
          </p:nvPr>
        </p:nvSpPr>
        <p:spPr>
          <a:xfrm>
            <a:off x="180475" y="2947085"/>
            <a:ext cx="8686800" cy="1184825"/>
          </a:xfrm>
        </p:spPr>
        <p:txBody>
          <a:bodyPr rtlCol="0" anchor="t"/>
          <a:lstStyle>
            <a:lvl1pPr algn="r">
              <a:defRPr/>
            </a:lvl1pPr>
          </a:lstStyle>
          <a:p>
            <a:r>
              <a:rPr kumimoji="0" lang="el-GR" smtClean="0"/>
              <a:t>Στυλ κύριου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0" name="Τίτλος 19"/>
          <p:cNvSpPr>
            <a:spLocks noGrp="1"/>
          </p:cNvSpPr>
          <p:nvPr>
            <p:ph type="title"/>
          </p:nvPr>
        </p:nvSpPr>
        <p:spPr>
          <a:xfrm>
            <a:off x="301752" y="457200"/>
            <a:ext cx="8686800" cy="841248"/>
          </a:xfrm>
        </p:spPr>
        <p:txBody>
          <a:bodyPr/>
          <a:lstStyle/>
          <a:p>
            <a:r>
              <a:rPr kumimoji="0" lang="el-GR" smtClean="0"/>
              <a:t>Στυλ κύριου τίτλου</a:t>
            </a:r>
            <a:endParaRPr kumimoji="0" lang="en-US"/>
          </a:p>
        </p:txBody>
      </p:sp>
      <p:sp>
        <p:nvSpPr>
          <p:cNvPr id="14" name="Θέση περιεχομένου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Θέση περιεχομένου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Θέση ημερομηνίας 20"/>
          <p:cNvSpPr>
            <a:spLocks noGrp="1"/>
          </p:cNvSpPr>
          <p:nvPr>
            <p:ph type="dt" sz="half" idx="10"/>
          </p:nvPr>
        </p:nvSpPr>
        <p:spPr/>
        <p:txBody>
          <a:bodyPr/>
          <a:lstStyle/>
          <a:p>
            <a:fld id="{627C33F0-376F-435B-A794-DAD1DEA533A4}" type="datetimeFigureOut">
              <a:rPr lang="el-GR" smtClean="0"/>
              <a:t>15/3/2022</a:t>
            </a:fld>
            <a:endParaRPr lang="el-GR"/>
          </a:p>
        </p:txBody>
      </p:sp>
      <p:sp>
        <p:nvSpPr>
          <p:cNvPr id="10" name="Θέση υποσέλιδου 9"/>
          <p:cNvSpPr>
            <a:spLocks noGrp="1"/>
          </p:cNvSpPr>
          <p:nvPr>
            <p:ph type="ftr" sz="quarter" idx="11"/>
          </p:nvPr>
        </p:nvSpPr>
        <p:spPr/>
        <p:txBody>
          <a:bodyPr/>
          <a:lstStyle/>
          <a:p>
            <a:endParaRPr lang="el-GR"/>
          </a:p>
        </p:txBody>
      </p:sp>
      <p:sp>
        <p:nvSpPr>
          <p:cNvPr id="31" name="Θέση αριθμού διαφάνειας 30"/>
          <p:cNvSpPr>
            <a:spLocks noGrp="1"/>
          </p:cNvSpPr>
          <p:nvPr>
            <p:ph type="sldNum" sz="quarter" idx="12"/>
          </p:nvPr>
        </p:nvSpPr>
        <p:spPr/>
        <p:txBody>
          <a:bodyPr/>
          <a:lstStyle/>
          <a:p>
            <a:fld id="{1E66DEE3-8AAB-4032-8A22-FA42AC3B1A94}"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9" name="Τίτλος 28"/>
          <p:cNvSpPr>
            <a:spLocks noGrp="1"/>
          </p:cNvSpPr>
          <p:nvPr>
            <p:ph type="title"/>
          </p:nvPr>
        </p:nvSpPr>
        <p:spPr>
          <a:xfrm>
            <a:off x="304800" y="5410200"/>
            <a:ext cx="8610600" cy="882650"/>
          </a:xfrm>
        </p:spPr>
        <p:txBody>
          <a:bodyPr anchor="ctr"/>
          <a:lstStyle>
            <a:lvl1pPr>
              <a:defRPr/>
            </a:lvl1p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25" name="Θέση κειμένου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4" name="Θέση περιεχομένου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8" name="Θέση περιεχομένου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Θέση ημερομηνίας 9"/>
          <p:cNvSpPr>
            <a:spLocks noGrp="1"/>
          </p:cNvSpPr>
          <p:nvPr>
            <p:ph type="dt" sz="half" idx="10"/>
          </p:nvPr>
        </p:nvSpPr>
        <p:spPr/>
        <p:txBody>
          <a:bodyPr/>
          <a:lstStyle/>
          <a:p>
            <a:fld id="{627C33F0-376F-435B-A794-DAD1DEA533A4}" type="datetimeFigureOut">
              <a:rPr lang="el-GR" smtClean="0"/>
              <a:t>15/3/2022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a:xfrm>
            <a:off x="8229600" y="6477000"/>
            <a:ext cx="762000" cy="246888"/>
          </a:xfrm>
        </p:spPr>
        <p:txBody>
          <a:bodyPr/>
          <a:lstStyle/>
          <a:p>
            <a:fld id="{1E66DEE3-8AAB-4032-8A22-FA42AC3B1A94}" type="slidenum">
              <a:rPr lang="el-GR" smtClean="0"/>
              <a:t>‹#›</a:t>
            </a:fld>
            <a:endParaRPr lang="el-GR"/>
          </a:p>
        </p:txBody>
      </p:sp>
      <p:sp>
        <p:nvSpPr>
          <p:cNvPr id="11" name="Ευθεία γραμμή σύνδεσης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0" name="Τίτλος 29"/>
          <p:cNvSpPr>
            <a:spLocks noGrp="1"/>
          </p:cNvSpPr>
          <p:nvPr>
            <p:ph type="title"/>
          </p:nvPr>
        </p:nvSpPr>
        <p:spPr>
          <a:xfrm>
            <a:off x="301752" y="457200"/>
            <a:ext cx="8686800" cy="841248"/>
          </a:xfrm>
        </p:spPr>
        <p:txBody>
          <a:bodyPr/>
          <a:lstStyle/>
          <a:p>
            <a:r>
              <a:rPr kumimoji="0" lang="el-GR" smtClean="0"/>
              <a:t>Στυλ κύριου τίτλου</a:t>
            </a:r>
            <a:endParaRPr kumimoji="0" lang="en-US"/>
          </a:p>
        </p:txBody>
      </p:sp>
      <p:sp>
        <p:nvSpPr>
          <p:cNvPr id="12" name="Θέση ημερομηνίας 11"/>
          <p:cNvSpPr>
            <a:spLocks noGrp="1"/>
          </p:cNvSpPr>
          <p:nvPr>
            <p:ph type="dt" sz="half" idx="10"/>
          </p:nvPr>
        </p:nvSpPr>
        <p:spPr/>
        <p:txBody>
          <a:bodyPr/>
          <a:lstStyle/>
          <a:p>
            <a:fld id="{627C33F0-376F-435B-A794-DAD1DEA533A4}" type="datetimeFigureOut">
              <a:rPr lang="el-GR" smtClean="0"/>
              <a:t>15/3/2022</a:t>
            </a:fld>
            <a:endParaRPr lang="el-GR"/>
          </a:p>
        </p:txBody>
      </p:sp>
      <p:sp>
        <p:nvSpPr>
          <p:cNvPr id="21" name="Θέση υποσέλιδου 20"/>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E66DEE3-8AAB-4032-8A22-FA42AC3B1A94}"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3" name="Θέση ημερομηνίας 2"/>
          <p:cNvSpPr>
            <a:spLocks noGrp="1"/>
          </p:cNvSpPr>
          <p:nvPr>
            <p:ph type="dt" sz="half" idx="10"/>
          </p:nvPr>
        </p:nvSpPr>
        <p:spPr/>
        <p:txBody>
          <a:bodyPr/>
          <a:lstStyle/>
          <a:p>
            <a:fld id="{627C33F0-376F-435B-A794-DAD1DEA533A4}" type="datetimeFigureOut">
              <a:rPr lang="el-GR" smtClean="0"/>
              <a:t>15/3/2022</a:t>
            </a:fld>
            <a:endParaRPr lang="el-GR"/>
          </a:p>
        </p:txBody>
      </p:sp>
      <p:sp>
        <p:nvSpPr>
          <p:cNvPr id="24" name="Θέση υποσέλιδου 23"/>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E66DEE3-8AAB-4032-8A22-FA42AC3B1A94}"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Ευθεία γραμμή σύνδεσης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Τίτλος 11"/>
          <p:cNvSpPr>
            <a:spLocks noGrp="1"/>
          </p:cNvSpPr>
          <p:nvPr>
            <p:ph type="title"/>
          </p:nvPr>
        </p:nvSpPr>
        <p:spPr>
          <a:xfrm>
            <a:off x="457200" y="5486400"/>
            <a:ext cx="8458200" cy="520700"/>
          </a:xfrm>
        </p:spPr>
        <p:txBody>
          <a:bodyPr anchor="ctr"/>
          <a:lstStyle>
            <a:lvl1pPr algn="l">
              <a:buNone/>
              <a:defRPr sz="2000" b="1"/>
            </a:lvl1pPr>
          </a:lstStyle>
          <a:p>
            <a:r>
              <a:rPr kumimoji="0" lang="el-GR" smtClean="0"/>
              <a:t>Στυλ κύριου τίτλου</a:t>
            </a:r>
            <a:endParaRPr kumimoji="0" lang="en-US"/>
          </a:p>
        </p:txBody>
      </p:sp>
      <p:sp>
        <p:nvSpPr>
          <p:cNvPr id="26" name="Θέση κειμένου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14" name="Θέση περιεχομένου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Θέση ημερομηνίας 24"/>
          <p:cNvSpPr>
            <a:spLocks noGrp="1"/>
          </p:cNvSpPr>
          <p:nvPr>
            <p:ph type="dt" sz="half" idx="10"/>
          </p:nvPr>
        </p:nvSpPr>
        <p:spPr/>
        <p:txBody>
          <a:bodyPr/>
          <a:lstStyle/>
          <a:p>
            <a:fld id="{627C33F0-376F-435B-A794-DAD1DEA533A4}" type="datetimeFigureOut">
              <a:rPr lang="el-GR" smtClean="0"/>
              <a:t>15/3/2022</a:t>
            </a:fld>
            <a:endParaRPr lang="el-GR"/>
          </a:p>
        </p:txBody>
      </p:sp>
      <p:sp>
        <p:nvSpPr>
          <p:cNvPr id="29" name="Θέση υποσέλιδου 28"/>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E66DEE3-8AAB-4032-8A22-FA42AC3B1A94}"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3" name="Θέση εικόνας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7" name="Θέση ημερομηνίας 6"/>
          <p:cNvSpPr>
            <a:spLocks noGrp="1"/>
          </p:cNvSpPr>
          <p:nvPr>
            <p:ph type="dt" sz="half" idx="10"/>
          </p:nvPr>
        </p:nvSpPr>
        <p:spPr/>
        <p:txBody>
          <a:bodyPr/>
          <a:lstStyle/>
          <a:p>
            <a:fld id="{627C33F0-376F-435B-A794-DAD1DEA533A4}" type="datetimeFigureOut">
              <a:rPr lang="el-GR" smtClean="0"/>
              <a:t>15/3/2022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31" name="Θέση αριθμού διαφάνειας 30"/>
          <p:cNvSpPr>
            <a:spLocks noGrp="1"/>
          </p:cNvSpPr>
          <p:nvPr>
            <p:ph type="sldNum" sz="quarter" idx="12"/>
          </p:nvPr>
        </p:nvSpPr>
        <p:spPr/>
        <p:txBody>
          <a:bodyPr/>
          <a:lstStyle/>
          <a:p>
            <a:fld id="{1E66DEE3-8AAB-4032-8A22-FA42AC3B1A94}" type="slidenum">
              <a:rPr lang="el-GR" smtClean="0"/>
              <a:t>‹#›</a:t>
            </a:fld>
            <a:endParaRPr lang="el-GR"/>
          </a:p>
        </p:txBody>
      </p:sp>
      <p:sp>
        <p:nvSpPr>
          <p:cNvPr id="17" name="Τίτλος 16"/>
          <p:cNvSpPr>
            <a:spLocks noGrp="1"/>
          </p:cNvSpPr>
          <p:nvPr>
            <p:ph type="title"/>
          </p:nvPr>
        </p:nvSpPr>
        <p:spPr>
          <a:xfrm>
            <a:off x="381000" y="4993760"/>
            <a:ext cx="5867400" cy="522288"/>
          </a:xfrm>
        </p:spPr>
        <p:txBody>
          <a:bodyPr anchor="ctr"/>
          <a:lstStyle>
            <a:lvl1pPr algn="l">
              <a:buNone/>
              <a:defRPr sz="2000" b="1"/>
            </a:lvl1pPr>
          </a:lstStyle>
          <a:p>
            <a:r>
              <a:rPr kumimoji="0" lang="el-GR" smtClean="0"/>
              <a:t>Στυλ κύριου τίτλου</a:t>
            </a:r>
            <a:endParaRPr kumimoji="0" lang="en-US"/>
          </a:p>
        </p:txBody>
      </p:sp>
      <p:sp>
        <p:nvSpPr>
          <p:cNvPr id="26" name="Θέση κειμένου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Ευθεία γραμμή σύνδεσης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Θέση κειμένου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1" name="Θέση ημερομηνίας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627C33F0-376F-435B-A794-DAD1DEA533A4}" type="datetimeFigureOut">
              <a:rPr lang="el-GR" smtClean="0"/>
              <a:t>15/3/2022</a:t>
            </a:fld>
            <a:endParaRPr lang="el-GR"/>
          </a:p>
        </p:txBody>
      </p:sp>
      <p:sp>
        <p:nvSpPr>
          <p:cNvPr id="28" name="Θέση υποσέλιδου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l-GR"/>
          </a:p>
        </p:txBody>
      </p:sp>
      <p:sp>
        <p:nvSpPr>
          <p:cNvPr id="5" name="Θέση αριθμού διαφάνειας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1E66DEE3-8AAB-4032-8A22-FA42AC3B1A94}" type="slidenum">
              <a:rPr lang="el-GR" smtClean="0"/>
              <a:t>‹#›</a:t>
            </a:fld>
            <a:endParaRPr lang="el-GR"/>
          </a:p>
        </p:txBody>
      </p:sp>
      <p:sp>
        <p:nvSpPr>
          <p:cNvPr id="10" name="Θέση τίτλου 9"/>
          <p:cNvSpPr>
            <a:spLocks noGrp="1"/>
          </p:cNvSpPr>
          <p:nvPr>
            <p:ph type="title"/>
          </p:nvPr>
        </p:nvSpPr>
        <p:spPr>
          <a:xfrm>
            <a:off x="304800" y="457200"/>
            <a:ext cx="8686800" cy="838200"/>
          </a:xfrm>
          <a:prstGeom prst="rect">
            <a:avLst/>
          </a:prstGeom>
        </p:spPr>
        <p:txBody>
          <a:bodyPr vert="horz" anchor="ctr">
            <a:normAutofit/>
          </a:bodyPr>
          <a:lstStyle/>
          <a:p>
            <a:r>
              <a:rPr kumimoji="0" lang="el-GR" smtClean="0"/>
              <a:t>Στυλ κύριου τίτλου</a:t>
            </a:r>
            <a:endParaRPr kumimoji="0" lang="en-US"/>
          </a:p>
        </p:txBody>
      </p:sp>
      <p:sp>
        <p:nvSpPr>
          <p:cNvPr id="9" name="Ευθεία γραμμή σύνδεσης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Ευθεία γραμμή σύνδεσης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www.taxheaven.gr/laws/circular/view/id/2080" TargetMode="External"/><Relationship Id="rId2" Type="http://schemas.openxmlformats.org/officeDocument/2006/relationships/hyperlink" Target="https://www.taxheaven.gr/membersonly" TargetMode="External"/><Relationship Id="rId1" Type="http://schemas.openxmlformats.org/officeDocument/2006/relationships/slideLayout" Target="../slideLayouts/slideLayout2.xml"/><Relationship Id="rId5" Type="http://schemas.openxmlformats.org/officeDocument/2006/relationships/hyperlink" Target="https://www.taxheaven.gr/laws/circular/view/id/17666" TargetMode="External"/><Relationship Id="rId4" Type="http://schemas.openxmlformats.org/officeDocument/2006/relationships/hyperlink" Target="https://www.taxheaven.gr/laws/law/index/law/90"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51520" y="764704"/>
            <a:ext cx="8458200" cy="1222375"/>
          </a:xfrm>
        </p:spPr>
        <p:txBody>
          <a:bodyPr/>
          <a:lstStyle/>
          <a:p>
            <a:pPr algn="ctr"/>
            <a:r>
              <a:rPr lang="el-GR" dirty="0" smtClean="0"/>
              <a:t>ΟΙΚΟΝΟΜΙΚΗ ΤΑΥΤΟΤΗΤΑ ΔΗΜΟΤΗ</a:t>
            </a:r>
            <a:endParaRPr lang="el-GR" dirty="0"/>
          </a:p>
        </p:txBody>
      </p:sp>
      <p:sp>
        <p:nvSpPr>
          <p:cNvPr id="3" name="Υπότιτλος 2"/>
          <p:cNvSpPr>
            <a:spLocks noGrp="1"/>
          </p:cNvSpPr>
          <p:nvPr>
            <p:ph type="subTitle" idx="1"/>
          </p:nvPr>
        </p:nvSpPr>
        <p:spPr>
          <a:xfrm>
            <a:off x="395536" y="4365104"/>
            <a:ext cx="8458200" cy="914400"/>
          </a:xfrm>
        </p:spPr>
        <p:txBody>
          <a:bodyPr/>
          <a:lstStyle/>
          <a:p>
            <a:pPr algn="ctr"/>
            <a:r>
              <a:rPr lang="en-US" b="1" dirty="0" smtClean="0"/>
              <a:t>Link </a:t>
            </a:r>
            <a:r>
              <a:rPr lang="el-GR" b="1" dirty="0" smtClean="0"/>
              <a:t>Εφαρμογής :</a:t>
            </a:r>
            <a:br>
              <a:rPr lang="el-GR" b="1" dirty="0" smtClean="0"/>
            </a:br>
            <a:r>
              <a:rPr lang="en-US" b="1" dirty="0" smtClean="0"/>
              <a:t>https://agrinio.gov.gr/ticket/login_agrinio.php</a:t>
            </a:r>
            <a:endParaRPr lang="el-GR" b="1" dirty="0"/>
          </a:p>
        </p:txBody>
      </p:sp>
      <p:pic>
        <p:nvPicPr>
          <p:cNvPr id="1026" name="Picture 2" descr="C:\Users\User\Desktop\ΠΑΡΟΥΣΙΑΣΗ\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16632"/>
            <a:ext cx="5594747" cy="51951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ser\Desktop\ΠΑΡΟΥΣΙΑΣΗ\logo_agrini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2115303"/>
            <a:ext cx="1594892" cy="1580588"/>
          </a:xfrm>
          <a:prstGeom prst="rect">
            <a:avLst/>
          </a:prstGeom>
          <a:noFill/>
          <a:extLst>
            <a:ext uri="{909E8E84-426E-40DD-AFC4-6F175D3DCCD1}">
              <a14:hiddenFill xmlns:a14="http://schemas.microsoft.com/office/drawing/2010/main">
                <a:solidFill>
                  <a:srgbClr val="FFFFFF"/>
                </a:solidFill>
              </a14:hiddenFill>
            </a:ext>
          </a:extLst>
        </p:spPr>
      </p:pic>
      <p:pic>
        <p:nvPicPr>
          <p:cNvPr id="4" name="Εικόνα 3"/>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6228184" y="2132856"/>
            <a:ext cx="1594892" cy="1598079"/>
          </a:xfrm>
          <a:prstGeom prst="rect">
            <a:avLst/>
          </a:prstGeom>
        </p:spPr>
      </p:pic>
      <p:pic>
        <p:nvPicPr>
          <p:cNvPr id="3077" name="Picture 5" descr="C:\Users\User\Desktop\ΠΑΡΟΥΣΙΑΣΗ ΗΛΕΚΤΡΟΝΙΚΗΣ ΤΑΥΤΟΤΗΤΑΣ ΔΗΜΟΤΗ\screenshot\Screenshot_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71801" y="1844823"/>
            <a:ext cx="3234198" cy="217414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99592" y="4018966"/>
            <a:ext cx="1738908" cy="369332"/>
          </a:xfrm>
          <a:prstGeom prst="rect">
            <a:avLst/>
          </a:prstGeom>
          <a:noFill/>
        </p:spPr>
        <p:txBody>
          <a:bodyPr wrap="square" rtlCol="0">
            <a:spAutoFit/>
          </a:bodyPr>
          <a:lstStyle/>
          <a:p>
            <a:pPr algn="ctr"/>
            <a:r>
              <a:rPr lang="el-GR" dirty="0" smtClean="0"/>
              <a:t>Δήμος Αγρινίου</a:t>
            </a:r>
            <a:endParaRPr lang="el-GR" dirty="0"/>
          </a:p>
        </p:txBody>
      </p:sp>
      <p:sp>
        <p:nvSpPr>
          <p:cNvPr id="6" name="TextBox 5"/>
          <p:cNvSpPr txBox="1"/>
          <p:nvPr/>
        </p:nvSpPr>
        <p:spPr>
          <a:xfrm>
            <a:off x="6084168" y="4018966"/>
            <a:ext cx="2592288" cy="369332"/>
          </a:xfrm>
          <a:prstGeom prst="rect">
            <a:avLst/>
          </a:prstGeom>
          <a:noFill/>
        </p:spPr>
        <p:txBody>
          <a:bodyPr wrap="square" rtlCol="0">
            <a:spAutoFit/>
          </a:bodyPr>
          <a:lstStyle/>
          <a:p>
            <a:pPr algn="ctr"/>
            <a:r>
              <a:rPr lang="en-US" dirty="0" smtClean="0"/>
              <a:t>Information Technology</a:t>
            </a:r>
            <a:endParaRPr lang="el-GR" dirty="0"/>
          </a:p>
        </p:txBody>
      </p:sp>
    </p:spTree>
    <p:extLst>
      <p:ext uri="{BB962C8B-B14F-4D97-AF65-F5344CB8AC3E}">
        <p14:creationId xmlns:p14="http://schemas.microsoft.com/office/powerpoint/2010/main" val="1195086269"/>
      </p:ext>
    </p:extLst>
  </p:cSld>
  <p:clrMapOvr>
    <a:masterClrMapping/>
  </p:clrMapOvr>
  <mc:AlternateContent xmlns:mc="http://schemas.openxmlformats.org/markup-compatibility/2006" xmlns:p14="http://schemas.microsoft.com/office/powerpoint/2010/main">
    <mc:Choice Requires="p14">
      <p:transition spd="slow" p14:dur="2000" advTm="10702"/>
    </mc:Choice>
    <mc:Fallback xmlns="">
      <p:transition spd="slow" advTm="10702"/>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cs typeface="Calibri" panose="020F0502020204030204" pitchFamily="34" charset="0"/>
              </a:rPr>
              <a:t>ΠΑΡΑΤΗΡΗΣΕΙΣ</a:t>
            </a:r>
            <a:r>
              <a:rPr lang="el-GR" dirty="0" smtClean="0"/>
              <a:t>:</a:t>
            </a:r>
            <a:endParaRPr lang="el-GR" dirty="0"/>
          </a:p>
        </p:txBody>
      </p:sp>
      <p:sp>
        <p:nvSpPr>
          <p:cNvPr id="3" name="Θέση περιεχομένου 2"/>
          <p:cNvSpPr>
            <a:spLocks noGrp="1"/>
          </p:cNvSpPr>
          <p:nvPr>
            <p:ph idx="1"/>
          </p:nvPr>
        </p:nvSpPr>
        <p:spPr/>
        <p:txBody>
          <a:bodyPr>
            <a:normAutofit lnSpcReduction="10000"/>
          </a:bodyPr>
          <a:lstStyle/>
          <a:p>
            <a:pPr>
              <a:buFont typeface="Wingdings" panose="05000000000000000000" pitchFamily="2" charset="2"/>
              <a:buChar char="§"/>
            </a:pPr>
            <a:r>
              <a:rPr lang="el-GR" dirty="0" smtClean="0">
                <a:solidFill>
                  <a:schemeClr val="tx1"/>
                </a:solidFill>
                <a:latin typeface="Calibri" panose="020F0502020204030204" pitchFamily="34" charset="0"/>
                <a:cs typeface="Calibri" panose="020F0502020204030204" pitchFamily="34" charset="0"/>
              </a:rPr>
              <a:t>Ο οφειλέτης βλέπει εδώ όσες οφειλές έχουν βεβαιωθεί με χρηματικό κατάλογο απ την ταμειακή υπηρεσία.</a:t>
            </a:r>
          </a:p>
          <a:p>
            <a:pPr>
              <a:buFont typeface="Wingdings" panose="05000000000000000000" pitchFamily="2" charset="2"/>
              <a:buChar char="§"/>
            </a:pPr>
            <a:r>
              <a:rPr lang="el-GR" dirty="0" smtClean="0">
                <a:solidFill>
                  <a:schemeClr val="tx1"/>
                </a:solidFill>
                <a:latin typeface="Calibri" panose="020F0502020204030204" pitchFamily="34" charset="0"/>
                <a:cs typeface="Calibri" panose="020F0502020204030204" pitchFamily="34" charset="0"/>
              </a:rPr>
              <a:t>Οι οφειλές ομαδοποιούνται σε ειδοποιητήρια ανάλογα το είδος χρέωσης. (ύδρευση, εισφορά σε χρήμα, ΤΑΠ, Δημοτικά Τέλη κλπ)</a:t>
            </a:r>
          </a:p>
          <a:p>
            <a:pPr>
              <a:buFont typeface="Wingdings" panose="05000000000000000000" pitchFamily="2" charset="2"/>
              <a:buChar char="§"/>
            </a:pPr>
            <a:r>
              <a:rPr lang="el-GR" dirty="0" smtClean="0">
                <a:solidFill>
                  <a:schemeClr val="tx1"/>
                </a:solidFill>
                <a:latin typeface="Calibri" panose="020F0502020204030204" pitchFamily="34" charset="0"/>
                <a:cs typeface="Calibri" panose="020F0502020204030204" pitchFamily="34" charset="0"/>
              </a:rPr>
              <a:t>Τα ειδοποιητήρια επανεκδίδονται στην αρχή κάθε μήνα λόγω αλλαγής σε τόκους/προσαυξήσεις. </a:t>
            </a:r>
            <a:endParaRPr lang="el-GR"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9144331"/>
      </p:ext>
    </p:extLst>
  </p:cSld>
  <p:clrMapOvr>
    <a:masterClrMapping/>
  </p:clrMapOvr>
  <mc:AlternateContent xmlns:mc="http://schemas.openxmlformats.org/markup-compatibility/2006" xmlns:p14="http://schemas.microsoft.com/office/powerpoint/2010/main">
    <mc:Choice Requires="p14">
      <p:transition spd="slow" p14:dur="2000" advTm="10841"/>
    </mc:Choice>
    <mc:Fallback xmlns="">
      <p:transition spd="slow" advTm="10841"/>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395536" y="3861048"/>
            <a:ext cx="5867400" cy="522288"/>
          </a:xfrm>
        </p:spPr>
        <p:txBody>
          <a:bodyPr/>
          <a:lstStyle/>
          <a:p>
            <a:r>
              <a:rPr lang="el-GR" dirty="0" smtClean="0"/>
              <a:t>2. </a:t>
            </a:r>
            <a:r>
              <a:rPr lang="el-GR" dirty="0" err="1" smtClean="0"/>
              <a:t>αΒΕΒΑΙΩτΕΣ</a:t>
            </a:r>
            <a:r>
              <a:rPr lang="el-GR" dirty="0" smtClean="0"/>
              <a:t> ΟΦΕΙΛΕΣ</a:t>
            </a:r>
            <a:endParaRPr lang="el-GR" dirty="0"/>
          </a:p>
        </p:txBody>
      </p:sp>
      <p:sp>
        <p:nvSpPr>
          <p:cNvPr id="4" name="Θέση κειμένου 3"/>
          <p:cNvSpPr>
            <a:spLocks noGrp="1"/>
          </p:cNvSpPr>
          <p:nvPr>
            <p:ph type="body" sz="half" idx="2"/>
          </p:nvPr>
        </p:nvSpPr>
        <p:spPr>
          <a:xfrm>
            <a:off x="381000" y="4581128"/>
            <a:ext cx="8655496" cy="1720440"/>
          </a:xfrm>
        </p:spPr>
        <p:txBody>
          <a:bodyPr>
            <a:normAutofit/>
          </a:bodyPr>
          <a:lstStyle/>
          <a:p>
            <a:r>
              <a:rPr lang="el-GR" sz="1800" b="1" dirty="0" smtClean="0">
                <a:solidFill>
                  <a:schemeClr val="tx1"/>
                </a:solidFill>
                <a:latin typeface="Calibri" panose="020F0502020204030204" pitchFamily="34" charset="0"/>
                <a:cs typeface="Calibri" panose="020F0502020204030204" pitchFamily="34" charset="0"/>
              </a:rPr>
              <a:t>Πατώντας στην επιλογή Αβεβαίωτες Οφειλές ο χρήστης μπορεί</a:t>
            </a:r>
            <a:r>
              <a:rPr lang="en-US" sz="1800" b="1" dirty="0" smtClean="0">
                <a:solidFill>
                  <a:schemeClr val="tx1"/>
                </a:solidFill>
                <a:latin typeface="Calibri" panose="020F0502020204030204" pitchFamily="34" charset="0"/>
                <a:cs typeface="Calibri" panose="020F0502020204030204" pitchFamily="34" charset="0"/>
              </a:rPr>
              <a:t> </a:t>
            </a:r>
            <a:r>
              <a:rPr lang="el-GR" sz="1800" b="1" dirty="0" smtClean="0">
                <a:solidFill>
                  <a:schemeClr val="tx1"/>
                </a:solidFill>
                <a:latin typeface="Calibri" panose="020F0502020204030204" pitchFamily="34" charset="0"/>
                <a:cs typeface="Calibri" panose="020F0502020204030204" pitchFamily="34" charset="0"/>
              </a:rPr>
              <a:t>να δει όλες τις αβεβαίωτες οφειλές του προς τον Δήμο,  διάφορες πληροφορίες της χρέωσης. (Ποσό, περιγραφή κλπ)</a:t>
            </a:r>
            <a:endParaRPr lang="el-GR" sz="1800" b="1" dirty="0">
              <a:solidFill>
                <a:schemeClr val="tx1"/>
              </a:solidFill>
              <a:latin typeface="Calibri" panose="020F0502020204030204" pitchFamily="34" charset="0"/>
              <a:cs typeface="Calibri" panose="020F0502020204030204" pitchFamily="34" charset="0"/>
            </a:endParaRPr>
          </a:p>
        </p:txBody>
      </p:sp>
      <p:pic>
        <p:nvPicPr>
          <p:cNvPr id="5122" name="Picture 2" descr="C:\Users\User\Desktop\ΠΑΡΟΥΣΙΑΣΗ ΗΛΕΚΤΡΟΝΙΚΗΣ ΤΑΥΤΟΤΗΤΑΣ ΔΗΜΟΤΗ\screenshot\Screenshot_0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6632"/>
            <a:ext cx="7115175" cy="35052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1907703" y="764704"/>
            <a:ext cx="1109663" cy="347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0190059"/>
      </p:ext>
    </p:extLst>
  </p:cSld>
  <p:clrMapOvr>
    <a:masterClrMapping/>
  </p:clrMapOvr>
  <mc:AlternateContent xmlns:mc="http://schemas.openxmlformats.org/markup-compatibility/2006" xmlns:p14="http://schemas.microsoft.com/office/powerpoint/2010/main">
    <mc:Choice Requires="p14">
      <p:transition spd="slow" p14:dur="2000" advTm="11357"/>
    </mc:Choice>
    <mc:Fallback xmlns="">
      <p:transition spd="slow" advTm="11357"/>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User\Desktop\ΠΑΡΟΥΣΙΑΣΗ ΗΛΕΚΤΡΟΝΙΚΗΣ ΤΑΥΤΟΤΗΤΑΣ ΔΗΜΟΤΗ\screenshot\Screenshot_09.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67260"/>
            <a:ext cx="8771806" cy="6358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2003559"/>
      </p:ext>
    </p:extLst>
  </p:cSld>
  <p:clrMapOvr>
    <a:masterClrMapping/>
  </p:clrMapOvr>
  <mc:AlternateContent xmlns:mc="http://schemas.openxmlformats.org/markup-compatibility/2006" xmlns:p14="http://schemas.microsoft.com/office/powerpoint/2010/main">
    <mc:Choice Requires="p14">
      <p:transition spd="slow" p14:dur="2000" advTm="10808"/>
    </mc:Choice>
    <mc:Fallback xmlns="">
      <p:transition spd="slow" advTm="10808"/>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cs typeface="Calibri" panose="020F0502020204030204" pitchFamily="34" charset="0"/>
              </a:rPr>
              <a:t>ΠΑΡΑΤΗΡΗΣΕΙΣ</a:t>
            </a:r>
            <a:r>
              <a:rPr lang="el-GR" dirty="0" smtClean="0"/>
              <a:t>:</a:t>
            </a:r>
            <a:endParaRPr lang="el-GR" dirty="0"/>
          </a:p>
        </p:txBody>
      </p:sp>
      <p:sp>
        <p:nvSpPr>
          <p:cNvPr id="3" name="Θέση περιεχομένου 2"/>
          <p:cNvSpPr>
            <a:spLocks noGrp="1"/>
          </p:cNvSpPr>
          <p:nvPr>
            <p:ph idx="1"/>
          </p:nvPr>
        </p:nvSpPr>
        <p:spPr/>
        <p:txBody>
          <a:bodyPr>
            <a:normAutofit/>
          </a:bodyPr>
          <a:lstStyle/>
          <a:p>
            <a:pPr>
              <a:buFont typeface="Wingdings" panose="05000000000000000000" pitchFamily="2" charset="2"/>
              <a:buChar char="§"/>
            </a:pPr>
            <a:r>
              <a:rPr lang="el-GR" dirty="0" smtClean="0">
                <a:solidFill>
                  <a:schemeClr val="tx1"/>
                </a:solidFill>
                <a:latin typeface="Calibri" panose="020F0502020204030204" pitchFamily="34" charset="0"/>
                <a:cs typeface="Calibri" panose="020F0502020204030204" pitchFamily="34" charset="0"/>
              </a:rPr>
              <a:t>Ο οφειλέτης βλέπει εδώ όσες οφειλές έχει συνταχθεί χρηματικός κατάλογος και ΔΕΝ έχει βεβαιωθεί απ την ταμειακή υπηρεσία</a:t>
            </a:r>
          </a:p>
        </p:txBody>
      </p:sp>
    </p:spTree>
    <p:extLst>
      <p:ext uri="{BB962C8B-B14F-4D97-AF65-F5344CB8AC3E}">
        <p14:creationId xmlns:p14="http://schemas.microsoft.com/office/powerpoint/2010/main" val="2828385352"/>
      </p:ext>
    </p:extLst>
  </p:cSld>
  <p:clrMapOvr>
    <a:masterClrMapping/>
  </p:clrMapOvr>
  <mc:AlternateContent xmlns:mc="http://schemas.openxmlformats.org/markup-compatibility/2006" xmlns:p14="http://schemas.microsoft.com/office/powerpoint/2010/main">
    <mc:Choice Requires="p14">
      <p:transition spd="slow" p14:dur="2000" advTm="10932"/>
    </mc:Choice>
    <mc:Fallback xmlns="">
      <p:transition spd="slow" advTm="10932"/>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395536" y="3861048"/>
            <a:ext cx="5867400" cy="522288"/>
          </a:xfrm>
        </p:spPr>
        <p:txBody>
          <a:bodyPr/>
          <a:lstStyle/>
          <a:p>
            <a:r>
              <a:rPr lang="el-GR" dirty="0" smtClean="0"/>
              <a:t>3. </a:t>
            </a:r>
            <a:r>
              <a:rPr lang="el-GR" dirty="0" err="1" smtClean="0"/>
              <a:t>διακανονισμοι</a:t>
            </a:r>
            <a:endParaRPr lang="el-GR" dirty="0"/>
          </a:p>
        </p:txBody>
      </p:sp>
      <p:sp>
        <p:nvSpPr>
          <p:cNvPr id="4" name="Θέση κειμένου 3"/>
          <p:cNvSpPr>
            <a:spLocks noGrp="1"/>
          </p:cNvSpPr>
          <p:nvPr>
            <p:ph type="body" sz="half" idx="2"/>
          </p:nvPr>
        </p:nvSpPr>
        <p:spPr>
          <a:xfrm>
            <a:off x="381000" y="4581128"/>
            <a:ext cx="8655496" cy="1720440"/>
          </a:xfrm>
        </p:spPr>
        <p:txBody>
          <a:bodyPr>
            <a:normAutofit/>
          </a:bodyPr>
          <a:lstStyle/>
          <a:p>
            <a:r>
              <a:rPr lang="el-GR" sz="1800" b="1" dirty="0" smtClean="0">
                <a:solidFill>
                  <a:schemeClr val="tx1"/>
                </a:solidFill>
                <a:latin typeface="Calibri" panose="020F0502020204030204" pitchFamily="34" charset="0"/>
                <a:cs typeface="Calibri" panose="020F0502020204030204" pitchFamily="34" charset="0"/>
              </a:rPr>
              <a:t>Πατώντας στην επιλογή Διακανονισμοί ο δημότης μπορεί να δει όλους τους διακανονισμούς οφειλών που έχει κάνει στο Δήμο είτε είναι ενεργοί είτε όχι . Ο κάθε διακανονισμός έχει το δικό του αριθμό αναφοράς </a:t>
            </a:r>
            <a:r>
              <a:rPr lang="en-US" sz="1800" b="1" dirty="0" smtClean="0">
                <a:solidFill>
                  <a:schemeClr val="tx1"/>
                </a:solidFill>
                <a:latin typeface="Calibri" panose="020F0502020204030204" pitchFamily="34" charset="0"/>
                <a:cs typeface="Calibri" panose="020F0502020204030204" pitchFamily="34" charset="0"/>
              </a:rPr>
              <a:t>RF </a:t>
            </a:r>
            <a:r>
              <a:rPr lang="el-GR" sz="1800" b="1" dirty="0" smtClean="0">
                <a:solidFill>
                  <a:schemeClr val="tx1"/>
                </a:solidFill>
                <a:latin typeface="Calibri" panose="020F0502020204030204" pitchFamily="34" charset="0"/>
                <a:cs typeface="Calibri" panose="020F0502020204030204" pitchFamily="34" charset="0"/>
              </a:rPr>
              <a:t>με τον οποίο ο δημότης μπορεί να πληρώσει</a:t>
            </a:r>
            <a:r>
              <a:rPr lang="el-GR" sz="1800" b="1" dirty="0">
                <a:solidFill>
                  <a:schemeClr val="tx1"/>
                </a:solidFill>
                <a:latin typeface="Calibri" panose="020F0502020204030204" pitchFamily="34" charset="0"/>
                <a:cs typeface="Calibri" panose="020F0502020204030204" pitchFamily="34" charset="0"/>
              </a:rPr>
              <a:t> </a:t>
            </a:r>
            <a:r>
              <a:rPr lang="el-GR" sz="1800" b="1" dirty="0" smtClean="0">
                <a:solidFill>
                  <a:schemeClr val="tx1"/>
                </a:solidFill>
                <a:latin typeface="Calibri" panose="020F0502020204030204" pitchFamily="34" charset="0"/>
                <a:cs typeface="Calibri" panose="020F0502020204030204" pitchFamily="34" charset="0"/>
              </a:rPr>
              <a:t>σε </a:t>
            </a:r>
            <a:r>
              <a:rPr lang="el-GR" sz="1800" b="1" dirty="0">
                <a:solidFill>
                  <a:schemeClr val="tx1"/>
                </a:solidFill>
                <a:latin typeface="Calibri" panose="020F0502020204030204" pitchFamily="34" charset="0"/>
                <a:cs typeface="Calibri" panose="020F0502020204030204" pitchFamily="34" charset="0"/>
              </a:rPr>
              <a:t>οποιαδήποτε τράπεζα της αρεσκείας του μέσω </a:t>
            </a:r>
            <a:r>
              <a:rPr lang="en-US" sz="1800" b="1" dirty="0">
                <a:solidFill>
                  <a:schemeClr val="tx1"/>
                </a:solidFill>
                <a:latin typeface="Calibri" panose="020F0502020204030204" pitchFamily="34" charset="0"/>
                <a:cs typeface="Calibri" panose="020F0502020204030204" pitchFamily="34" charset="0"/>
              </a:rPr>
              <a:t>e-banking </a:t>
            </a:r>
            <a:r>
              <a:rPr lang="el-GR" sz="1800" b="1" dirty="0">
                <a:solidFill>
                  <a:schemeClr val="tx1"/>
                </a:solidFill>
                <a:latin typeface="Calibri" panose="020F0502020204030204" pitchFamily="34" charset="0"/>
                <a:cs typeface="Calibri" panose="020F0502020204030204" pitchFamily="34" charset="0"/>
              </a:rPr>
              <a:t>ή </a:t>
            </a:r>
            <a:r>
              <a:rPr lang="en-US" sz="1800" b="1" dirty="0">
                <a:solidFill>
                  <a:schemeClr val="tx1"/>
                </a:solidFill>
                <a:latin typeface="Calibri" panose="020F0502020204030204" pitchFamily="34" charset="0"/>
                <a:cs typeface="Calibri" panose="020F0502020204030204" pitchFamily="34" charset="0"/>
              </a:rPr>
              <a:t>ATM. </a:t>
            </a:r>
            <a:endParaRPr lang="el-GR" sz="1800" b="1" dirty="0">
              <a:solidFill>
                <a:schemeClr val="tx1"/>
              </a:solidFill>
              <a:latin typeface="Calibri" panose="020F0502020204030204" pitchFamily="34" charset="0"/>
              <a:cs typeface="Calibri" panose="020F0502020204030204" pitchFamily="34" charset="0"/>
            </a:endParaRPr>
          </a:p>
        </p:txBody>
      </p:sp>
      <p:pic>
        <p:nvPicPr>
          <p:cNvPr id="5122" name="Picture 2" descr="C:\Users\User\Desktop\ΠΑΡΟΥΣΙΑΣΗ ΗΛΕΚΤΡΟΝΙΚΗΣ ΤΑΥΤΟΤΗΤΑΣ ΔΗΜΟΤΗ\screenshot\Screenshot_0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6632"/>
            <a:ext cx="7115175" cy="35052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1835696" y="1196752"/>
            <a:ext cx="1109663" cy="347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1660"/>
      </p:ext>
    </p:extLst>
  </p:cSld>
  <p:clrMapOvr>
    <a:masterClrMapping/>
  </p:clrMapOvr>
  <mc:AlternateContent xmlns:mc="http://schemas.openxmlformats.org/markup-compatibility/2006" xmlns:p14="http://schemas.microsoft.com/office/powerpoint/2010/main">
    <mc:Choice Requires="p14">
      <p:transition spd="slow" p14:dur="2000" advTm="12710"/>
    </mc:Choice>
    <mc:Fallback xmlns="">
      <p:transition spd="slow" advTm="1271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User\Desktop\ΠΑΡΟΥΣΙΑΣΗ ΗΛΕΚΤΡΟΝΙΚΗΣ ΤΑΥΤΟΤΗΤΑΣ ΔΗΜΟΤΗ\screenshot\Screenshot_1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8870107" cy="6480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3961994"/>
      </p:ext>
    </p:extLst>
  </p:cSld>
  <p:clrMapOvr>
    <a:masterClrMapping/>
  </p:clrMapOvr>
  <mc:AlternateContent xmlns:mc="http://schemas.openxmlformats.org/markup-compatibility/2006" xmlns:p14="http://schemas.microsoft.com/office/powerpoint/2010/main">
    <mc:Choice Requires="p14">
      <p:transition spd="slow" p14:dur="2000" advTm="11293"/>
    </mc:Choice>
    <mc:Fallback xmlns="">
      <p:transition spd="slow" advTm="11293"/>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395536" y="3861048"/>
            <a:ext cx="5867400" cy="522288"/>
          </a:xfrm>
        </p:spPr>
        <p:txBody>
          <a:bodyPr/>
          <a:lstStyle/>
          <a:p>
            <a:r>
              <a:rPr lang="el-GR" dirty="0" smtClean="0"/>
              <a:t>4. </a:t>
            </a:r>
            <a:r>
              <a:rPr lang="el-GR" dirty="0" err="1" smtClean="0"/>
              <a:t>Ιστορικο</a:t>
            </a:r>
            <a:r>
              <a:rPr lang="el-GR" dirty="0" smtClean="0"/>
              <a:t> </a:t>
            </a:r>
            <a:r>
              <a:rPr lang="el-GR" dirty="0" err="1" smtClean="0"/>
              <a:t>πληρωμων</a:t>
            </a:r>
            <a:endParaRPr lang="el-GR" dirty="0"/>
          </a:p>
        </p:txBody>
      </p:sp>
      <p:sp>
        <p:nvSpPr>
          <p:cNvPr id="4" name="Θέση κειμένου 3"/>
          <p:cNvSpPr>
            <a:spLocks noGrp="1"/>
          </p:cNvSpPr>
          <p:nvPr>
            <p:ph type="body" sz="half" idx="2"/>
          </p:nvPr>
        </p:nvSpPr>
        <p:spPr>
          <a:xfrm>
            <a:off x="381000" y="4581128"/>
            <a:ext cx="8655496" cy="1720440"/>
          </a:xfrm>
        </p:spPr>
        <p:txBody>
          <a:bodyPr>
            <a:normAutofit/>
          </a:bodyPr>
          <a:lstStyle/>
          <a:p>
            <a:r>
              <a:rPr lang="el-GR" sz="1800" b="1" dirty="0" smtClean="0">
                <a:solidFill>
                  <a:schemeClr val="tx1"/>
                </a:solidFill>
                <a:latin typeface="Calibri" panose="020F0502020204030204" pitchFamily="34" charset="0"/>
                <a:cs typeface="Calibri" panose="020F0502020204030204" pitchFamily="34" charset="0"/>
              </a:rPr>
              <a:t>Πατώντας στην επιλογή Ιστορικό Πληρωμών ο δημότης μπορεί να δει οποιαδήποτε πληρωμή που έχει κάνει στο Δήμο</a:t>
            </a:r>
            <a:r>
              <a:rPr lang="en-US" sz="1800" b="1" dirty="0" smtClean="0">
                <a:solidFill>
                  <a:schemeClr val="tx1"/>
                </a:solidFill>
                <a:latin typeface="Calibri" panose="020F0502020204030204" pitchFamily="34" charset="0"/>
                <a:cs typeface="Calibri" panose="020F0502020204030204" pitchFamily="34" charset="0"/>
              </a:rPr>
              <a:t>.</a:t>
            </a:r>
            <a:endParaRPr lang="el-GR" sz="1800" b="1" dirty="0">
              <a:solidFill>
                <a:schemeClr val="tx1"/>
              </a:solidFill>
              <a:latin typeface="Calibri" panose="020F0502020204030204" pitchFamily="34" charset="0"/>
              <a:cs typeface="Calibri" panose="020F0502020204030204" pitchFamily="34" charset="0"/>
            </a:endParaRPr>
          </a:p>
        </p:txBody>
      </p:sp>
      <p:pic>
        <p:nvPicPr>
          <p:cNvPr id="5122" name="Picture 2" descr="C:\Users\User\Desktop\ΠΑΡΟΥΣΙΑΣΗ ΗΛΕΚΤΡΟΝΙΚΗΣ ΤΑΥΤΟΤΗΤΑΣ ΔΗΜΟΤΗ\screenshot\Screenshot_0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6632"/>
            <a:ext cx="7115175" cy="35052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1691680" y="1628800"/>
            <a:ext cx="1109663" cy="347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3458001"/>
      </p:ext>
    </p:extLst>
  </p:cSld>
  <p:clrMapOvr>
    <a:masterClrMapping/>
  </p:clrMapOvr>
  <mc:AlternateContent xmlns:mc="http://schemas.openxmlformats.org/markup-compatibility/2006" xmlns:p14="http://schemas.microsoft.com/office/powerpoint/2010/main">
    <mc:Choice Requires="p14">
      <p:transition spd="slow" p14:dur="2000" advTm="10929"/>
    </mc:Choice>
    <mc:Fallback xmlns="">
      <p:transition spd="slow" advTm="10929"/>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User\Desktop\ΠΑΡΟΥΣΙΑΣΗ ΗΛΕΚΤΡΟΝΙΚΗΣ ΤΑΥΤΟΤΗΤΑΣ ΔΗΜΟΤΗ\screenshot\Screenshot_1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02974"/>
            <a:ext cx="8769524" cy="6106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4853270"/>
      </p:ext>
    </p:extLst>
  </p:cSld>
  <p:clrMapOvr>
    <a:masterClrMapping/>
  </p:clrMapOvr>
  <mc:AlternateContent xmlns:mc="http://schemas.openxmlformats.org/markup-compatibility/2006" xmlns:p14="http://schemas.microsoft.com/office/powerpoint/2010/main">
    <mc:Choice Requires="p14">
      <p:transition spd="slow" p14:dur="2000" advTm="10718"/>
    </mc:Choice>
    <mc:Fallback xmlns="">
      <p:transition spd="slow" advTm="10718"/>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cs typeface="Calibri" panose="020F0502020204030204" pitchFamily="34" charset="0"/>
              </a:rPr>
              <a:t>ΠΑΡΑΤΗΡΗΣΕΙΣ</a:t>
            </a:r>
            <a:r>
              <a:rPr lang="el-GR" dirty="0" smtClean="0"/>
              <a:t>:</a:t>
            </a:r>
            <a:endParaRPr lang="el-GR" dirty="0"/>
          </a:p>
        </p:txBody>
      </p:sp>
      <p:sp>
        <p:nvSpPr>
          <p:cNvPr id="3" name="Θέση περιεχομένου 2"/>
          <p:cNvSpPr>
            <a:spLocks noGrp="1"/>
          </p:cNvSpPr>
          <p:nvPr>
            <p:ph idx="1"/>
          </p:nvPr>
        </p:nvSpPr>
        <p:spPr/>
        <p:txBody>
          <a:bodyPr>
            <a:normAutofit/>
          </a:bodyPr>
          <a:lstStyle/>
          <a:p>
            <a:pPr>
              <a:buFont typeface="Wingdings" panose="05000000000000000000" pitchFamily="2" charset="2"/>
              <a:buChar char="§"/>
            </a:pPr>
            <a:r>
              <a:rPr lang="el-GR" dirty="0" smtClean="0">
                <a:solidFill>
                  <a:schemeClr val="tx1"/>
                </a:solidFill>
                <a:latin typeface="Calibri" panose="020F0502020204030204" pitchFamily="34" charset="0"/>
                <a:cs typeface="Calibri" panose="020F0502020204030204" pitchFamily="34" charset="0"/>
              </a:rPr>
              <a:t>Εφόσον γίνει οποιαδήποτε πληρωμή το Ιστορικό Πληρωμών θα ενημερωθεί όταν ολοκληρωθεί η εκκαθάριση από την τράπεζα και την ταμειακή υπηρεσία του Δήμου.</a:t>
            </a:r>
          </a:p>
        </p:txBody>
      </p:sp>
    </p:spTree>
    <p:extLst>
      <p:ext uri="{BB962C8B-B14F-4D97-AF65-F5344CB8AC3E}">
        <p14:creationId xmlns:p14="http://schemas.microsoft.com/office/powerpoint/2010/main" val="4288596568"/>
      </p:ext>
    </p:extLst>
  </p:cSld>
  <p:clrMapOvr>
    <a:masterClrMapping/>
  </p:clrMapOvr>
  <mc:AlternateContent xmlns:mc="http://schemas.openxmlformats.org/markup-compatibility/2006" xmlns:p14="http://schemas.microsoft.com/office/powerpoint/2010/main">
    <mc:Choice Requires="p14">
      <p:transition spd="slow" p14:dur="2000" advTm="11266"/>
    </mc:Choice>
    <mc:Fallback xmlns="">
      <p:transition spd="slow" advTm="11266"/>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395536" y="3861048"/>
            <a:ext cx="5867400" cy="522288"/>
          </a:xfrm>
        </p:spPr>
        <p:txBody>
          <a:bodyPr/>
          <a:lstStyle/>
          <a:p>
            <a:r>
              <a:rPr lang="en-US" dirty="0" smtClean="0"/>
              <a:t>5</a:t>
            </a:r>
            <a:r>
              <a:rPr lang="el-GR" dirty="0" smtClean="0"/>
              <a:t>. </a:t>
            </a:r>
            <a:r>
              <a:rPr lang="el-GR" dirty="0" err="1" smtClean="0"/>
              <a:t>Δημοτικη</a:t>
            </a:r>
            <a:r>
              <a:rPr lang="el-GR" dirty="0" smtClean="0"/>
              <a:t> </a:t>
            </a:r>
            <a:r>
              <a:rPr lang="el-GR" dirty="0" err="1" smtClean="0"/>
              <a:t>ενημεροτητα</a:t>
            </a:r>
            <a:endParaRPr lang="el-GR" dirty="0"/>
          </a:p>
        </p:txBody>
      </p:sp>
      <p:sp>
        <p:nvSpPr>
          <p:cNvPr id="4" name="Θέση κειμένου 3"/>
          <p:cNvSpPr>
            <a:spLocks noGrp="1"/>
          </p:cNvSpPr>
          <p:nvPr>
            <p:ph type="body" sz="half" idx="2"/>
          </p:nvPr>
        </p:nvSpPr>
        <p:spPr>
          <a:xfrm>
            <a:off x="381000" y="4581128"/>
            <a:ext cx="8655496" cy="1720440"/>
          </a:xfrm>
        </p:spPr>
        <p:txBody>
          <a:bodyPr>
            <a:normAutofit/>
          </a:bodyPr>
          <a:lstStyle/>
          <a:p>
            <a:r>
              <a:rPr lang="el-GR" sz="1800" b="1" dirty="0" smtClean="0">
                <a:solidFill>
                  <a:schemeClr val="tx1"/>
                </a:solidFill>
                <a:latin typeface="Calibri" panose="020F0502020204030204" pitchFamily="34" charset="0"/>
                <a:cs typeface="Calibri" panose="020F0502020204030204" pitchFamily="34" charset="0"/>
              </a:rPr>
              <a:t>Πατώντας στην επιλογή Δημοτική Ενημερότητα ο δημότης κάνει αίτηση να λάβει δημοτική ενημερότητα. Υπάλληλος της ταμειακής υπηρεσίας του Δήμου θα επεξεργαστεί την αίτηση και θα αποστείλει μέσω </a:t>
            </a:r>
            <a:r>
              <a:rPr lang="en-US" sz="1800" b="1" dirty="0" smtClean="0">
                <a:solidFill>
                  <a:schemeClr val="tx1"/>
                </a:solidFill>
                <a:latin typeface="Calibri" panose="020F0502020204030204" pitchFamily="34" charset="0"/>
                <a:cs typeface="Calibri" panose="020F0502020204030204" pitchFamily="34" charset="0"/>
              </a:rPr>
              <a:t>mail </a:t>
            </a:r>
            <a:r>
              <a:rPr lang="el-GR" sz="1800" b="1" dirty="0" smtClean="0">
                <a:solidFill>
                  <a:schemeClr val="tx1"/>
                </a:solidFill>
                <a:latin typeface="Calibri" panose="020F0502020204030204" pitchFamily="34" charset="0"/>
                <a:cs typeface="Calibri" panose="020F0502020204030204" pitchFamily="34" charset="0"/>
              </a:rPr>
              <a:t>το έντυπο σε μορφή </a:t>
            </a:r>
            <a:r>
              <a:rPr lang="en-US" sz="1800" b="1" dirty="0" smtClean="0">
                <a:solidFill>
                  <a:schemeClr val="tx1"/>
                </a:solidFill>
                <a:latin typeface="Calibri" panose="020F0502020204030204" pitchFamily="34" charset="0"/>
                <a:cs typeface="Calibri" panose="020F0502020204030204" pitchFamily="34" charset="0"/>
              </a:rPr>
              <a:t>pdf.</a:t>
            </a:r>
            <a:endParaRPr lang="el-GR" sz="1800" b="1" dirty="0">
              <a:solidFill>
                <a:schemeClr val="tx1"/>
              </a:solidFill>
              <a:latin typeface="Calibri" panose="020F0502020204030204" pitchFamily="34" charset="0"/>
              <a:cs typeface="Calibri" panose="020F0502020204030204" pitchFamily="34" charset="0"/>
            </a:endParaRPr>
          </a:p>
        </p:txBody>
      </p:sp>
      <p:pic>
        <p:nvPicPr>
          <p:cNvPr id="5122" name="Picture 2" descr="C:\Users\User\Desktop\ΠΑΡΟΥΣΙΑΣΗ ΗΛΕΚΤΡΟΝΙΚΗΣ ΤΑΥΤΟΤΗΤΑΣ ΔΗΜΟΤΗ\screenshot\Screenshot_0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6632"/>
            <a:ext cx="7115175" cy="35052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1907704" y="2006848"/>
            <a:ext cx="1109663" cy="347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3200209"/>
      </p:ext>
    </p:extLst>
  </p:cSld>
  <p:clrMapOvr>
    <a:masterClrMapping/>
  </p:clrMapOvr>
  <mc:AlternateContent xmlns:mc="http://schemas.openxmlformats.org/markup-compatibility/2006" xmlns:p14="http://schemas.microsoft.com/office/powerpoint/2010/main">
    <mc:Choice Requires="p14">
      <p:transition spd="slow" p14:dur="2000" advTm="17362"/>
    </mc:Choice>
    <mc:Fallback xmlns="">
      <p:transition spd="slow" advTm="17362"/>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dirty="0" err="1" smtClean="0"/>
              <a:t>Συνδεση</a:t>
            </a:r>
            <a:r>
              <a:rPr lang="el-GR" dirty="0" smtClean="0"/>
              <a:t> στην </a:t>
            </a:r>
            <a:r>
              <a:rPr lang="el-GR" dirty="0" err="1" smtClean="0"/>
              <a:t>εφαρμογη</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1849" y="1554164"/>
            <a:ext cx="5954447" cy="4002790"/>
          </a:xfrm>
        </p:spPr>
      </p:pic>
      <p:sp>
        <p:nvSpPr>
          <p:cNvPr id="5" name="TextBox 4"/>
          <p:cNvSpPr txBox="1"/>
          <p:nvPr/>
        </p:nvSpPr>
        <p:spPr>
          <a:xfrm>
            <a:off x="1259632" y="5805264"/>
            <a:ext cx="5976664" cy="646331"/>
          </a:xfrm>
          <a:prstGeom prst="rect">
            <a:avLst/>
          </a:prstGeom>
          <a:noFill/>
        </p:spPr>
        <p:txBody>
          <a:bodyPr wrap="square" rtlCol="0">
            <a:spAutoFit/>
          </a:bodyPr>
          <a:lstStyle/>
          <a:p>
            <a:pPr algn="ctr"/>
            <a:r>
              <a:rPr lang="el-GR" dirty="0" smtClean="0">
                <a:latin typeface="Calibri" panose="020F0502020204030204" pitchFamily="34" charset="0"/>
                <a:cs typeface="Calibri" panose="020F0502020204030204" pitchFamily="34" charset="0"/>
              </a:rPr>
              <a:t>Πατώντας στο κουμπί Σύνδεση μέσω </a:t>
            </a:r>
            <a:r>
              <a:rPr lang="en-US" dirty="0" err="1" smtClean="0">
                <a:latin typeface="Calibri" panose="020F0502020204030204" pitchFamily="34" charset="0"/>
                <a:cs typeface="Calibri" panose="020F0502020204030204" pitchFamily="34" charset="0"/>
              </a:rPr>
              <a:t>taxisnet</a:t>
            </a:r>
            <a:r>
              <a:rPr lang="en-US" dirty="0" smtClean="0">
                <a:latin typeface="Calibri" panose="020F0502020204030204" pitchFamily="34" charset="0"/>
                <a:cs typeface="Calibri" panose="020F0502020204030204" pitchFamily="34" charset="0"/>
              </a:rPr>
              <a:t> </a:t>
            </a:r>
            <a:r>
              <a:rPr lang="el-GR" dirty="0" smtClean="0">
                <a:latin typeface="Calibri" panose="020F0502020204030204" pitchFamily="34" charset="0"/>
                <a:cs typeface="Calibri" panose="020F0502020204030204" pitchFamily="34" charset="0"/>
              </a:rPr>
              <a:t>ο χρήστης θα συνδεθεί με τους προσωπικούς του κωδικούς </a:t>
            </a:r>
            <a:r>
              <a:rPr lang="en-US" dirty="0" err="1" smtClean="0">
                <a:latin typeface="Calibri" panose="020F0502020204030204" pitchFamily="34" charset="0"/>
                <a:cs typeface="Calibri" panose="020F0502020204030204" pitchFamily="34" charset="0"/>
              </a:rPr>
              <a:t>taxisnet</a:t>
            </a:r>
            <a:endParaRPr lang="el-G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29131030"/>
      </p:ext>
    </p:extLst>
  </p:cSld>
  <p:clrMapOvr>
    <a:masterClrMapping/>
  </p:clrMapOvr>
  <mc:AlternateContent xmlns:mc="http://schemas.openxmlformats.org/markup-compatibility/2006" xmlns:p14="http://schemas.microsoft.com/office/powerpoint/2010/main">
    <mc:Choice Requires="p14">
      <p:transition spd="slow" p14:dur="2000" advTm="11008"/>
    </mc:Choice>
    <mc:Fallback xmlns="">
      <p:transition spd="slow" advTm="11008"/>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User\Desktop\ΠΑΡΟΥΣΙΑΣΗ ΗΛΕΚΤΡΟΝΙΚΗΣ ΤΑΥΤΟΤΗΤΑΣ ΔΗΜΟΤΗ\screenshot\Screenshot_1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76672"/>
            <a:ext cx="8208912" cy="590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2715761"/>
      </p:ext>
    </p:extLst>
  </p:cSld>
  <p:clrMapOvr>
    <a:masterClrMapping/>
  </p:clrMapOvr>
  <mc:AlternateContent xmlns:mc="http://schemas.openxmlformats.org/markup-compatibility/2006" xmlns:p14="http://schemas.microsoft.com/office/powerpoint/2010/main">
    <mc:Choice Requires="p14">
      <p:transition spd="slow" p14:dur="2000" advTm="10622"/>
    </mc:Choice>
    <mc:Fallback xmlns="">
      <p:transition spd="slow" advTm="10622"/>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cs typeface="Calibri" panose="020F0502020204030204" pitchFamily="34" charset="0"/>
              </a:rPr>
              <a:t>ΠΑΡΑΤΗΡΗΣΕΙΣ</a:t>
            </a:r>
            <a:r>
              <a:rPr lang="el-GR" dirty="0" smtClean="0"/>
              <a:t>:</a:t>
            </a:r>
            <a:endParaRPr lang="el-GR" dirty="0"/>
          </a:p>
        </p:txBody>
      </p:sp>
      <p:sp>
        <p:nvSpPr>
          <p:cNvPr id="3" name="Θέση περιεχομένου 2"/>
          <p:cNvSpPr>
            <a:spLocks noGrp="1"/>
          </p:cNvSpPr>
          <p:nvPr>
            <p:ph idx="1"/>
          </p:nvPr>
        </p:nvSpPr>
        <p:spPr>
          <a:xfrm>
            <a:off x="323528" y="1484784"/>
            <a:ext cx="8686800" cy="4525963"/>
          </a:xfrm>
        </p:spPr>
        <p:txBody>
          <a:bodyPr>
            <a:normAutofit fontScale="77500" lnSpcReduction="20000"/>
          </a:bodyPr>
          <a:lstStyle/>
          <a:p>
            <a:pPr marL="0" indent="0">
              <a:buNone/>
            </a:pPr>
            <a:r>
              <a:rPr lang="el-GR" dirty="0" smtClean="0">
                <a:solidFill>
                  <a:schemeClr val="tx1"/>
                </a:solidFill>
                <a:latin typeface="Calibri" panose="020F0502020204030204" pitchFamily="34" charset="0"/>
                <a:cs typeface="Calibri" panose="020F0502020204030204" pitchFamily="34" charset="0"/>
              </a:rPr>
              <a:t>Η </a:t>
            </a:r>
            <a:r>
              <a:rPr lang="el-GR" dirty="0">
                <a:solidFill>
                  <a:schemeClr val="tx1"/>
                </a:solidFill>
                <a:latin typeface="Calibri" panose="020F0502020204030204" pitchFamily="34" charset="0"/>
                <a:cs typeface="Calibri" panose="020F0502020204030204" pitchFamily="34" charset="0"/>
              </a:rPr>
              <a:t>Δημοτική Ενημερότητα χρησιμοποιείται για να βεβαιώσει ότι ο δημότης δεν έχει βεβαιωμένα ληξιπρόθεσμα χρέη προς τον Δήμο.</a:t>
            </a:r>
          </a:p>
          <a:p>
            <a:pPr marL="0" indent="0">
              <a:buNone/>
            </a:pPr>
            <a:r>
              <a:rPr lang="el-GR" dirty="0">
                <a:solidFill>
                  <a:schemeClr val="tx1"/>
                </a:solidFill>
                <a:latin typeface="Calibri" panose="020F0502020204030204" pitchFamily="34" charset="0"/>
                <a:cs typeface="Calibri" panose="020F0502020204030204" pitchFamily="34" charset="0"/>
              </a:rPr>
              <a:t>Χρησιμοποιείται για:</a:t>
            </a:r>
          </a:p>
          <a:p>
            <a:pPr>
              <a:buFont typeface="Wingdings" panose="05000000000000000000" pitchFamily="2" charset="2"/>
              <a:buChar char="§"/>
            </a:pPr>
            <a:r>
              <a:rPr lang="el-GR" dirty="0">
                <a:solidFill>
                  <a:schemeClr val="tx1"/>
                </a:solidFill>
                <a:latin typeface="Calibri" panose="020F0502020204030204" pitchFamily="34" charset="0"/>
                <a:cs typeface="Calibri" panose="020F0502020204030204" pitchFamily="34" charset="0"/>
              </a:rPr>
              <a:t>Έκδοση Άδειας Κοινόχρηστων Χώρων</a:t>
            </a:r>
          </a:p>
          <a:p>
            <a:pPr>
              <a:buFont typeface="Wingdings" panose="05000000000000000000" pitchFamily="2" charset="2"/>
              <a:buChar char="§"/>
            </a:pPr>
            <a:r>
              <a:rPr lang="el-GR" dirty="0">
                <a:solidFill>
                  <a:schemeClr val="tx1"/>
                </a:solidFill>
                <a:latin typeface="Calibri" panose="020F0502020204030204" pitchFamily="34" charset="0"/>
                <a:cs typeface="Calibri" panose="020F0502020204030204" pitchFamily="34" charset="0"/>
              </a:rPr>
              <a:t>Είσπραξη Χρηματικού Εντάλματος Από Δήμο</a:t>
            </a:r>
          </a:p>
          <a:p>
            <a:pPr>
              <a:buFont typeface="Wingdings" panose="05000000000000000000" pitchFamily="2" charset="2"/>
              <a:buChar char="§"/>
            </a:pPr>
            <a:r>
              <a:rPr lang="el-GR" dirty="0">
                <a:solidFill>
                  <a:schemeClr val="tx1"/>
                </a:solidFill>
                <a:latin typeface="Calibri" panose="020F0502020204030204" pitchFamily="34" charset="0"/>
                <a:cs typeface="Calibri" panose="020F0502020204030204" pitchFamily="34" charset="0"/>
              </a:rPr>
              <a:t>Συμμετοχή σε Δημοπρασία / Διαγωνισμό</a:t>
            </a:r>
          </a:p>
          <a:p>
            <a:pPr>
              <a:buFont typeface="Wingdings" panose="05000000000000000000" pitchFamily="2" charset="2"/>
              <a:buChar char="§"/>
            </a:pPr>
            <a:r>
              <a:rPr lang="el-GR" dirty="0">
                <a:solidFill>
                  <a:schemeClr val="tx1"/>
                </a:solidFill>
                <a:latin typeface="Calibri" panose="020F0502020204030204" pitchFamily="34" charset="0"/>
                <a:cs typeface="Calibri" panose="020F0502020204030204" pitchFamily="34" charset="0"/>
              </a:rPr>
              <a:t>Έκδοση Άδειας Οικοδομής / κατεδάφισης</a:t>
            </a:r>
          </a:p>
          <a:p>
            <a:pPr>
              <a:buFont typeface="Wingdings" panose="05000000000000000000" pitchFamily="2" charset="2"/>
              <a:buChar char="§"/>
            </a:pPr>
            <a:r>
              <a:rPr lang="el-GR" dirty="0">
                <a:solidFill>
                  <a:schemeClr val="tx1"/>
                </a:solidFill>
                <a:latin typeface="Calibri" panose="020F0502020204030204" pitchFamily="34" charset="0"/>
                <a:cs typeface="Calibri" panose="020F0502020204030204" pitchFamily="34" charset="0"/>
              </a:rPr>
              <a:t>Άδεια Λειτουργίας Καταστημάτων</a:t>
            </a:r>
          </a:p>
          <a:p>
            <a:pPr>
              <a:buFont typeface="Wingdings" panose="05000000000000000000" pitchFamily="2" charset="2"/>
              <a:buChar char="§"/>
            </a:pPr>
            <a:r>
              <a:rPr lang="el-GR" dirty="0">
                <a:solidFill>
                  <a:schemeClr val="tx1"/>
                </a:solidFill>
                <a:latin typeface="Calibri" panose="020F0502020204030204" pitchFamily="34" charset="0"/>
                <a:cs typeface="Calibri" panose="020F0502020204030204" pitchFamily="34" charset="0"/>
              </a:rPr>
              <a:t>Βεβαίωση Τετραγωνικών για Ηλεκτροδότηση Ακινήτου</a:t>
            </a:r>
          </a:p>
          <a:p>
            <a:pPr>
              <a:buFont typeface="Wingdings" panose="05000000000000000000" pitchFamily="2" charset="2"/>
              <a:buChar char="§"/>
            </a:pPr>
            <a:r>
              <a:rPr lang="el-GR" dirty="0">
                <a:solidFill>
                  <a:schemeClr val="tx1"/>
                </a:solidFill>
                <a:latin typeface="Calibri" panose="020F0502020204030204" pitchFamily="34" charset="0"/>
                <a:cs typeface="Calibri" panose="020F0502020204030204" pitchFamily="34" charset="0"/>
              </a:rPr>
              <a:t>Βεβαίωση ΤΑΠ (σύνταξη συμβολαίου, ενοικίαση ακινήτου κα</a:t>
            </a:r>
            <a:r>
              <a:rPr lang="el-GR" dirty="0" smtClean="0">
                <a:solidFill>
                  <a:schemeClr val="tx1"/>
                </a:solidFill>
                <a:latin typeface="Calibri" panose="020F0502020204030204" pitchFamily="34" charset="0"/>
                <a:cs typeface="Calibri" panose="020F0502020204030204" pitchFamily="34" charset="0"/>
              </a:rPr>
              <a:t>)</a:t>
            </a:r>
          </a:p>
          <a:p>
            <a:pPr>
              <a:buFont typeface="Wingdings" panose="05000000000000000000" pitchFamily="2" charset="2"/>
              <a:buChar char="§"/>
            </a:pPr>
            <a:r>
              <a:rPr lang="el-GR" dirty="0" smtClean="0">
                <a:solidFill>
                  <a:schemeClr val="tx1"/>
                </a:solidFill>
                <a:latin typeface="Calibri" panose="020F0502020204030204" pitchFamily="34" charset="0"/>
                <a:cs typeface="Calibri" panose="020F0502020204030204" pitchFamily="34" charset="0"/>
              </a:rPr>
              <a:t>Άρση δέσμευσης φορολογικής ενημερότητας</a:t>
            </a:r>
            <a:endParaRPr lang="el-GR"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55461133"/>
      </p:ext>
    </p:extLst>
  </p:cSld>
  <p:clrMapOvr>
    <a:masterClrMapping/>
  </p:clrMapOvr>
  <mc:AlternateContent xmlns:mc="http://schemas.openxmlformats.org/markup-compatibility/2006" xmlns:p14="http://schemas.microsoft.com/office/powerpoint/2010/main">
    <mc:Choice Requires="p14">
      <p:transition spd="slow" p14:dur="2000" advTm="15990"/>
    </mc:Choice>
    <mc:Fallback xmlns="">
      <p:transition spd="slow" advTm="1599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395536" y="3861048"/>
            <a:ext cx="5867400" cy="522288"/>
          </a:xfrm>
        </p:spPr>
        <p:txBody>
          <a:bodyPr/>
          <a:lstStyle/>
          <a:p>
            <a:r>
              <a:rPr lang="el-GR" dirty="0"/>
              <a:t>6</a:t>
            </a:r>
            <a:r>
              <a:rPr lang="el-GR" dirty="0" smtClean="0"/>
              <a:t>. </a:t>
            </a:r>
            <a:r>
              <a:rPr lang="el-GR" dirty="0" err="1" smtClean="0"/>
              <a:t>Βεβαιωση</a:t>
            </a:r>
            <a:r>
              <a:rPr lang="el-GR" dirty="0" smtClean="0"/>
              <a:t> </a:t>
            </a:r>
            <a:r>
              <a:rPr lang="el-GR" dirty="0" err="1" smtClean="0"/>
              <a:t>οφειλησ</a:t>
            </a:r>
            <a:endParaRPr lang="el-GR" dirty="0"/>
          </a:p>
        </p:txBody>
      </p:sp>
      <p:sp>
        <p:nvSpPr>
          <p:cNvPr id="4" name="Θέση κειμένου 3"/>
          <p:cNvSpPr>
            <a:spLocks noGrp="1"/>
          </p:cNvSpPr>
          <p:nvPr>
            <p:ph type="body" sz="half" idx="2"/>
          </p:nvPr>
        </p:nvSpPr>
        <p:spPr>
          <a:xfrm>
            <a:off x="381000" y="4581128"/>
            <a:ext cx="8655496" cy="1720440"/>
          </a:xfrm>
        </p:spPr>
        <p:txBody>
          <a:bodyPr>
            <a:normAutofit/>
          </a:bodyPr>
          <a:lstStyle/>
          <a:p>
            <a:r>
              <a:rPr lang="el-GR" sz="1800" b="1" dirty="0" smtClean="0">
                <a:solidFill>
                  <a:schemeClr val="tx1"/>
                </a:solidFill>
                <a:latin typeface="Calibri" panose="020F0502020204030204" pitchFamily="34" charset="0"/>
                <a:cs typeface="Calibri" panose="020F0502020204030204" pitchFamily="34" charset="0"/>
              </a:rPr>
              <a:t>Πατώντας στην επιλογή Βεβαίωση Οφειλής ο δημότης κάνει αίτηση να λάβει βεβαίωση οφειλής. Υπάλληλος της ταμειακής υπηρεσίας του Δήμου θα επεξεργαστεί την αίτηση και θα αποστείλει μέσω </a:t>
            </a:r>
            <a:r>
              <a:rPr lang="en-US" sz="1800" b="1" dirty="0" smtClean="0">
                <a:solidFill>
                  <a:schemeClr val="tx1"/>
                </a:solidFill>
                <a:latin typeface="Calibri" panose="020F0502020204030204" pitchFamily="34" charset="0"/>
                <a:cs typeface="Calibri" panose="020F0502020204030204" pitchFamily="34" charset="0"/>
              </a:rPr>
              <a:t>mail </a:t>
            </a:r>
            <a:r>
              <a:rPr lang="el-GR" sz="1800" b="1" dirty="0" smtClean="0">
                <a:solidFill>
                  <a:schemeClr val="tx1"/>
                </a:solidFill>
                <a:latin typeface="Calibri" panose="020F0502020204030204" pitchFamily="34" charset="0"/>
                <a:cs typeface="Calibri" panose="020F0502020204030204" pitchFamily="34" charset="0"/>
              </a:rPr>
              <a:t>το έντυπο σε μορφή </a:t>
            </a:r>
            <a:r>
              <a:rPr lang="en-US" sz="1800" b="1" dirty="0" smtClean="0">
                <a:solidFill>
                  <a:schemeClr val="tx1"/>
                </a:solidFill>
                <a:latin typeface="Calibri" panose="020F0502020204030204" pitchFamily="34" charset="0"/>
                <a:cs typeface="Calibri" panose="020F0502020204030204" pitchFamily="34" charset="0"/>
              </a:rPr>
              <a:t>pdf.</a:t>
            </a:r>
            <a:endParaRPr lang="el-GR" sz="1800" b="1" dirty="0">
              <a:solidFill>
                <a:schemeClr val="tx1"/>
              </a:solidFill>
              <a:latin typeface="Calibri" panose="020F0502020204030204" pitchFamily="34" charset="0"/>
              <a:cs typeface="Calibri" panose="020F0502020204030204" pitchFamily="34" charset="0"/>
            </a:endParaRPr>
          </a:p>
        </p:txBody>
      </p:sp>
      <p:pic>
        <p:nvPicPr>
          <p:cNvPr id="5122" name="Picture 2" descr="C:\Users\User\Desktop\ΠΑΡΟΥΣΙΑΣΗ ΗΛΕΚΤΡΟΝΙΚΗΣ ΤΑΥΤΟΤΗΤΑΣ ΔΗΜΟΤΗ\screenshot\Screenshot_0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6632"/>
            <a:ext cx="7115175" cy="35052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1691680" y="2420888"/>
            <a:ext cx="1109663" cy="347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9817120"/>
      </p:ext>
    </p:extLst>
  </p:cSld>
  <p:clrMapOvr>
    <a:masterClrMapping/>
  </p:clrMapOvr>
  <mc:AlternateContent xmlns:mc="http://schemas.openxmlformats.org/markup-compatibility/2006" xmlns:p14="http://schemas.microsoft.com/office/powerpoint/2010/main">
    <mc:Choice Requires="p14">
      <p:transition spd="slow" p14:dur="2000" advTm="10850"/>
    </mc:Choice>
    <mc:Fallback xmlns="">
      <p:transition spd="slow" advTm="1085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User\Desktop\ΠΑΡΟΥΣΙΑΣΗ ΗΛΕΚΤΡΟΝΙΚΗΣ ΤΑΥΤΟΤΗΤΑΣ ΔΗΜΟΤΗ\screenshot\Screenshot_1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10465"/>
            <a:ext cx="8496943" cy="5954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7058959"/>
      </p:ext>
    </p:extLst>
  </p:cSld>
  <p:clrMapOvr>
    <a:masterClrMapping/>
  </p:clrMapOvr>
  <mc:AlternateContent xmlns:mc="http://schemas.openxmlformats.org/markup-compatibility/2006" xmlns:p14="http://schemas.microsoft.com/office/powerpoint/2010/main">
    <mc:Choice Requires="p14">
      <p:transition spd="slow" p14:dur="2000" advTm="11108"/>
    </mc:Choice>
    <mc:Fallback xmlns="">
      <p:transition spd="slow" advTm="11108"/>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cs typeface="Calibri" panose="020F0502020204030204" pitchFamily="34" charset="0"/>
              </a:rPr>
              <a:t>ΠΑΡΑΤΗΡΗΣΕΙΣ</a:t>
            </a:r>
            <a:r>
              <a:rPr lang="el-GR" dirty="0" smtClean="0"/>
              <a:t>:</a:t>
            </a:r>
            <a:endParaRPr lang="el-GR" dirty="0"/>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dirty="0">
                <a:solidFill>
                  <a:schemeClr val="tx1"/>
                </a:solidFill>
                <a:latin typeface="Calibri" panose="020F0502020204030204" pitchFamily="34" charset="0"/>
                <a:cs typeface="Calibri" panose="020F0502020204030204" pitchFamily="34" charset="0"/>
              </a:rPr>
              <a:t>Στην περίπτωση εξόφλησης τίτλων πληρωμής στις Δ.Ο.Υ., εφόσον δεν συντρέχουν οι προϋποθέσεις του </a:t>
            </a:r>
            <a:r>
              <a:rPr lang="el-GR" dirty="0">
                <a:solidFill>
                  <a:schemeClr val="tx1"/>
                </a:solidFill>
                <a:latin typeface="Calibri" panose="020F0502020204030204" pitchFamily="34" charset="0"/>
                <a:cs typeface="Calibri" panose="020F0502020204030204" pitchFamily="34" charset="0"/>
                <a:hlinkClick r:id="rId2"/>
              </a:rPr>
              <a:t>άρθρου 83</a:t>
            </a:r>
            <a:r>
              <a:rPr lang="el-GR" dirty="0">
                <a:solidFill>
                  <a:schemeClr val="tx1"/>
                </a:solidFill>
                <a:latin typeface="Calibri" panose="020F0502020204030204" pitchFamily="34" charset="0"/>
                <a:cs typeface="Calibri" panose="020F0502020204030204" pitchFamily="34" charset="0"/>
              </a:rPr>
              <a:t> του Κ.Ε.Δ.Ε. περί συμψηφισμού, όπως ισχύουν, και δεν πληρούνται οι προϋποθέσεις χορήγησης αποδεικτικού ενημερότητας, σύμφωνα με τα οριζόμενα στο άρθρο 4 της Α.Υ.Ο. 1109793/6134-11/0016/</a:t>
            </a:r>
            <a:r>
              <a:rPr lang="el-GR" dirty="0">
                <a:solidFill>
                  <a:schemeClr val="tx1"/>
                </a:solidFill>
                <a:latin typeface="Calibri" panose="020F0502020204030204" pitchFamily="34" charset="0"/>
                <a:cs typeface="Calibri" panose="020F0502020204030204" pitchFamily="34" charset="0"/>
                <a:hlinkClick r:id="rId3"/>
              </a:rPr>
              <a:t>ΠΟΛ.1223/24.11.1999</a:t>
            </a:r>
            <a:r>
              <a:rPr lang="el-GR" dirty="0">
                <a:solidFill>
                  <a:schemeClr val="tx1"/>
                </a:solidFill>
                <a:latin typeface="Calibri" panose="020F0502020204030204" pitchFamily="34" charset="0"/>
                <a:cs typeface="Calibri" panose="020F0502020204030204" pitchFamily="34" charset="0"/>
              </a:rPr>
              <a:t> (ΦΕΚ 2134 Β'/1999), όπως ισχύει, αποκλειστικά και μόνο λόγω δέσμευσης του από Δήμο για χρέη προς αυτόν (</a:t>
            </a:r>
            <a:r>
              <a:rPr lang="el-GR" dirty="0">
                <a:solidFill>
                  <a:schemeClr val="tx1"/>
                </a:solidFill>
                <a:latin typeface="Calibri" panose="020F0502020204030204" pitchFamily="34" charset="0"/>
                <a:cs typeface="Calibri" panose="020F0502020204030204" pitchFamily="34" charset="0"/>
                <a:hlinkClick r:id="rId2"/>
              </a:rPr>
              <a:t>παρ. 6 άρθρου 26</a:t>
            </a:r>
            <a:r>
              <a:rPr lang="el-GR" dirty="0">
                <a:solidFill>
                  <a:schemeClr val="tx1"/>
                </a:solidFill>
                <a:latin typeface="Calibri" panose="020F0502020204030204" pitchFamily="34" charset="0"/>
                <a:cs typeface="Calibri" panose="020F0502020204030204" pitchFamily="34" charset="0"/>
              </a:rPr>
              <a:t> ν.</a:t>
            </a:r>
            <a:r>
              <a:rPr lang="el-GR" dirty="0">
                <a:solidFill>
                  <a:schemeClr val="tx1"/>
                </a:solidFill>
                <a:latin typeface="Calibri" panose="020F0502020204030204" pitchFamily="34" charset="0"/>
                <a:cs typeface="Calibri" panose="020F0502020204030204" pitchFamily="34" charset="0"/>
                <a:hlinkClick r:id="rId4"/>
              </a:rPr>
              <a:t>1882/1990</a:t>
            </a:r>
            <a:r>
              <a:rPr lang="el-GR" dirty="0">
                <a:solidFill>
                  <a:schemeClr val="tx1"/>
                </a:solidFill>
                <a:latin typeface="Calibri" panose="020F0502020204030204" pitchFamily="34" charset="0"/>
                <a:cs typeface="Calibri" panose="020F0502020204030204" pitchFamily="34" charset="0"/>
              </a:rPr>
              <a:t>) κατά τα οριζόμενα στην Κ.Υ.Α. </a:t>
            </a:r>
            <a:r>
              <a:rPr lang="el-GR" dirty="0">
                <a:solidFill>
                  <a:schemeClr val="tx1"/>
                </a:solidFill>
                <a:latin typeface="Calibri" panose="020F0502020204030204" pitchFamily="34" charset="0"/>
                <a:cs typeface="Calibri" panose="020F0502020204030204" pitchFamily="34" charset="0"/>
                <a:hlinkClick r:id="rId5"/>
              </a:rPr>
              <a:t>45081/30.10.1997</a:t>
            </a:r>
            <a:r>
              <a:rPr lang="el-GR" dirty="0">
                <a:solidFill>
                  <a:schemeClr val="tx1"/>
                </a:solidFill>
                <a:latin typeface="Calibri" panose="020F0502020204030204" pitchFamily="34" charset="0"/>
                <a:cs typeface="Calibri" panose="020F0502020204030204" pitchFamily="34" charset="0"/>
              </a:rPr>
              <a:t>, ΦΕΚ1029Β', προσκομίζεται σχετική Βεβαίωση Οφειλής προς τον Ο.Τ.Α., στον οποίο και αποδίδεται το προς είσπραξη ποσό και μέχρι του ύψους της οφειλής και με την προϋπόθεση ότι εξοφλείται το σύνολο αυτής όπως αναγράφεται ολογράφως και αριθμητικώς στο σώμα της Βεβαίωσης οφειλής προς το Δήμο.</a:t>
            </a:r>
            <a:r>
              <a:rPr lang="el-GR" dirty="0"/>
              <a:t/>
            </a:r>
            <a:br>
              <a:rPr lang="el-GR" dirty="0"/>
            </a:br>
            <a:endParaRPr lang="el-GR"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18470710"/>
      </p:ext>
    </p:extLst>
  </p:cSld>
  <p:clrMapOvr>
    <a:masterClrMapping/>
  </p:clrMapOvr>
  <mc:AlternateContent xmlns:mc="http://schemas.openxmlformats.org/markup-compatibility/2006" xmlns:p14="http://schemas.microsoft.com/office/powerpoint/2010/main">
    <mc:Choice Requires="p14">
      <p:transition spd="slow" p14:dur="2000" advTm="18458"/>
    </mc:Choice>
    <mc:Fallback xmlns="">
      <p:transition spd="slow" advTm="18458"/>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395536" y="3861048"/>
            <a:ext cx="5867400" cy="522288"/>
          </a:xfrm>
        </p:spPr>
        <p:txBody>
          <a:bodyPr/>
          <a:lstStyle/>
          <a:p>
            <a:r>
              <a:rPr lang="el-GR" dirty="0"/>
              <a:t>6</a:t>
            </a:r>
            <a:r>
              <a:rPr lang="el-GR" dirty="0" smtClean="0"/>
              <a:t>. ΑΙΤΗΜΑ ΡΥΘΜΙΣΗΣ ΟΦΕΙΛΩΝ</a:t>
            </a:r>
            <a:endParaRPr lang="el-GR" dirty="0"/>
          </a:p>
        </p:txBody>
      </p:sp>
      <p:sp>
        <p:nvSpPr>
          <p:cNvPr id="4" name="Θέση κειμένου 3"/>
          <p:cNvSpPr>
            <a:spLocks noGrp="1"/>
          </p:cNvSpPr>
          <p:nvPr>
            <p:ph type="body" sz="half" idx="2"/>
          </p:nvPr>
        </p:nvSpPr>
        <p:spPr>
          <a:xfrm>
            <a:off x="381000" y="4581128"/>
            <a:ext cx="8655496" cy="1720440"/>
          </a:xfrm>
        </p:spPr>
        <p:txBody>
          <a:bodyPr>
            <a:normAutofit/>
          </a:bodyPr>
          <a:lstStyle/>
          <a:p>
            <a:r>
              <a:rPr lang="el-GR" sz="1800" b="1" dirty="0" smtClean="0">
                <a:solidFill>
                  <a:schemeClr val="tx1"/>
                </a:solidFill>
                <a:latin typeface="Calibri" panose="020F0502020204030204" pitchFamily="34" charset="0"/>
                <a:cs typeface="Calibri" panose="020F0502020204030204" pitchFamily="34" charset="0"/>
              </a:rPr>
              <a:t>Πατώντας στην επιλογή Αίτημα Ρύθμισης Οφειλών ο δημότης κάνει αίτηση για ρύθμιση οφειλών. Υπάλληλος της ταμειακής υπηρεσίας του Δήμου θα επεξεργαστεί την αίτηση και κατόπιν τηλεφωνικής επικοινωνίας ή επικοινωνίας μέσω </a:t>
            </a:r>
            <a:r>
              <a:rPr lang="en-US" sz="1800" b="1" dirty="0" smtClean="0">
                <a:solidFill>
                  <a:schemeClr val="tx1"/>
                </a:solidFill>
                <a:latin typeface="Calibri" panose="020F0502020204030204" pitchFamily="34" charset="0"/>
                <a:cs typeface="Calibri" panose="020F0502020204030204" pitchFamily="34" charset="0"/>
              </a:rPr>
              <a:t>mail </a:t>
            </a:r>
            <a:r>
              <a:rPr lang="el-GR" sz="1800" b="1" dirty="0" smtClean="0">
                <a:solidFill>
                  <a:schemeClr val="tx1"/>
                </a:solidFill>
                <a:latin typeface="Calibri" panose="020F0502020204030204" pitchFamily="34" charset="0"/>
                <a:cs typeface="Calibri" panose="020F0502020204030204" pitchFamily="34" charset="0"/>
              </a:rPr>
              <a:t>θα ενημερώσει τον δημότη για τις τρέχουσες δυνατότητες.</a:t>
            </a:r>
            <a:endParaRPr lang="el-GR" sz="1800" b="1" dirty="0">
              <a:solidFill>
                <a:schemeClr val="tx1"/>
              </a:solidFill>
              <a:latin typeface="Calibri" panose="020F0502020204030204" pitchFamily="34" charset="0"/>
              <a:cs typeface="Calibri" panose="020F0502020204030204" pitchFamily="34" charset="0"/>
            </a:endParaRPr>
          </a:p>
        </p:txBody>
      </p:sp>
      <p:pic>
        <p:nvPicPr>
          <p:cNvPr id="5122" name="Picture 2" descr="C:\Users\User\Desktop\ΠΑΡΟΥΣΙΑΣΗ ΗΛΕΚΤΡΟΝΙΚΗΣ ΤΑΥΤΟΤΗΤΑΣ ΔΗΜΟΤΗ\screenshot\Screenshot_0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6632"/>
            <a:ext cx="7115175" cy="35052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2123728" y="2852936"/>
            <a:ext cx="1109663" cy="347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0410984"/>
      </p:ext>
    </p:extLst>
  </p:cSld>
  <p:clrMapOvr>
    <a:masterClrMapping/>
  </p:clrMapOvr>
  <mc:AlternateContent xmlns:mc="http://schemas.openxmlformats.org/markup-compatibility/2006" xmlns:p14="http://schemas.microsoft.com/office/powerpoint/2010/main">
    <mc:Choice Requires="p14">
      <p:transition spd="slow" p14:dur="2000" advTm="15527"/>
    </mc:Choice>
    <mc:Fallback xmlns="">
      <p:transition spd="slow" advTm="15527"/>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User\Desktop\ΠΑΡΟΥΣΙΑΣΗ ΗΛΕΚΤΡΟΝΙΚΗΣ ΤΑΥΤΟΤΗΤΑΣ ΔΗΜΟΤΗ\screenshot\Screenshot_1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32656"/>
            <a:ext cx="8712968" cy="5917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5403628"/>
      </p:ext>
    </p:extLst>
  </p:cSld>
  <p:clrMapOvr>
    <a:masterClrMapping/>
  </p:clrMapOvr>
  <mc:AlternateContent xmlns:mc="http://schemas.openxmlformats.org/markup-compatibility/2006" xmlns:p14="http://schemas.microsoft.com/office/powerpoint/2010/main">
    <mc:Choice Requires="p14">
      <p:transition spd="slow" p14:dur="2000" advTm="10849"/>
    </mc:Choice>
    <mc:Fallback xmlns="">
      <p:transition spd="slow" advTm="10849"/>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395536" y="3861048"/>
            <a:ext cx="5867400" cy="522288"/>
          </a:xfrm>
        </p:spPr>
        <p:txBody>
          <a:bodyPr/>
          <a:lstStyle/>
          <a:p>
            <a:r>
              <a:rPr lang="el-GR" dirty="0" err="1" smtClean="0"/>
              <a:t>προφιλ</a:t>
            </a:r>
            <a:endParaRPr lang="el-GR" dirty="0"/>
          </a:p>
        </p:txBody>
      </p:sp>
      <p:sp>
        <p:nvSpPr>
          <p:cNvPr id="4" name="Θέση κειμένου 3"/>
          <p:cNvSpPr>
            <a:spLocks noGrp="1"/>
          </p:cNvSpPr>
          <p:nvPr>
            <p:ph type="body" sz="half" idx="2"/>
          </p:nvPr>
        </p:nvSpPr>
        <p:spPr>
          <a:xfrm>
            <a:off x="381000" y="4581128"/>
            <a:ext cx="8655496" cy="1720440"/>
          </a:xfrm>
        </p:spPr>
        <p:txBody>
          <a:bodyPr>
            <a:normAutofit/>
          </a:bodyPr>
          <a:lstStyle/>
          <a:p>
            <a:r>
              <a:rPr lang="el-GR" sz="1800" b="1" dirty="0" smtClean="0">
                <a:solidFill>
                  <a:schemeClr val="tx1"/>
                </a:solidFill>
                <a:latin typeface="Calibri" panose="020F0502020204030204" pitchFamily="34" charset="0"/>
                <a:cs typeface="Calibri" panose="020F0502020204030204" pitchFamily="34" charset="0"/>
              </a:rPr>
              <a:t>Στο επάνω δεξί μέρος ο δημότης μπορεί να </a:t>
            </a:r>
            <a:r>
              <a:rPr lang="el-GR" sz="1800" b="1" dirty="0" err="1" smtClean="0">
                <a:solidFill>
                  <a:schemeClr val="tx1"/>
                </a:solidFill>
                <a:latin typeface="Calibri" panose="020F0502020204030204" pitchFamily="34" charset="0"/>
                <a:cs typeface="Calibri" panose="020F0502020204030204" pitchFamily="34" charset="0"/>
              </a:rPr>
              <a:t>δεί</a:t>
            </a:r>
            <a:r>
              <a:rPr lang="el-GR" sz="1800" b="1" dirty="0" smtClean="0">
                <a:solidFill>
                  <a:schemeClr val="tx1"/>
                </a:solidFill>
                <a:latin typeface="Calibri" panose="020F0502020204030204" pitchFamily="34" charset="0"/>
                <a:cs typeface="Calibri" panose="020F0502020204030204" pitchFamily="34" charset="0"/>
              </a:rPr>
              <a:t> το προφίλ του (τα στοιχεία αντλούνται από το </a:t>
            </a:r>
            <a:r>
              <a:rPr lang="en-US" sz="1800" b="1" dirty="0" err="1" smtClean="0">
                <a:solidFill>
                  <a:schemeClr val="tx1"/>
                </a:solidFill>
                <a:latin typeface="Calibri" panose="020F0502020204030204" pitchFamily="34" charset="0"/>
                <a:cs typeface="Calibri" panose="020F0502020204030204" pitchFamily="34" charset="0"/>
              </a:rPr>
              <a:t>taxisnet</a:t>
            </a:r>
            <a:r>
              <a:rPr lang="en-US" sz="1800" b="1" dirty="0" smtClean="0">
                <a:solidFill>
                  <a:schemeClr val="tx1"/>
                </a:solidFill>
                <a:latin typeface="Calibri" panose="020F0502020204030204" pitchFamily="34" charset="0"/>
                <a:cs typeface="Calibri" panose="020F0502020204030204" pitchFamily="34" charset="0"/>
              </a:rPr>
              <a:t> </a:t>
            </a:r>
            <a:r>
              <a:rPr lang="el-GR" sz="1800" b="1" dirty="0" smtClean="0">
                <a:solidFill>
                  <a:schemeClr val="tx1"/>
                </a:solidFill>
                <a:latin typeface="Calibri" panose="020F0502020204030204" pitchFamily="34" charset="0"/>
                <a:cs typeface="Calibri" panose="020F0502020204030204" pitchFamily="34" charset="0"/>
              </a:rPr>
              <a:t>κατά την είσοδό του) και να αλλάξει τον αριθμό τηλεφώνου ή το </a:t>
            </a:r>
            <a:r>
              <a:rPr lang="en-US" sz="1800" b="1" dirty="0" smtClean="0">
                <a:solidFill>
                  <a:schemeClr val="tx1"/>
                </a:solidFill>
                <a:latin typeface="Calibri" panose="020F0502020204030204" pitchFamily="34" charset="0"/>
                <a:cs typeface="Calibri" panose="020F0502020204030204" pitchFamily="34" charset="0"/>
              </a:rPr>
              <a:t>email </a:t>
            </a:r>
            <a:r>
              <a:rPr lang="el-GR" sz="1800" b="1" dirty="0" smtClean="0">
                <a:solidFill>
                  <a:schemeClr val="tx1"/>
                </a:solidFill>
                <a:latin typeface="Calibri" panose="020F0502020204030204" pitchFamily="34" charset="0"/>
                <a:cs typeface="Calibri" panose="020F0502020204030204" pitchFamily="34" charset="0"/>
              </a:rPr>
              <a:t>του.</a:t>
            </a:r>
            <a:endParaRPr lang="el-GR" sz="1800" b="1" dirty="0">
              <a:solidFill>
                <a:schemeClr val="tx1"/>
              </a:solidFill>
              <a:latin typeface="Calibri" panose="020F0502020204030204" pitchFamily="34" charset="0"/>
              <a:cs typeface="Calibri" panose="020F0502020204030204" pitchFamily="34" charset="0"/>
            </a:endParaRPr>
          </a:p>
        </p:txBody>
      </p:sp>
      <p:pic>
        <p:nvPicPr>
          <p:cNvPr id="14338" name="Picture 2" descr="C:\Users\User\Desktop\ΠΑΡΟΥΣΙΑΣΗ ΗΛΕΚΤΡΟΝΙΚΗΣ ΤΑΥΤΟΤΗΤΑΣ ΔΗΜΟΤΗ\screenshot\Screenshot_1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88640"/>
            <a:ext cx="8202985" cy="3672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4632627"/>
      </p:ext>
    </p:extLst>
  </p:cSld>
  <p:clrMapOvr>
    <a:masterClrMapping/>
  </p:clrMapOvr>
  <mc:AlternateContent xmlns:mc="http://schemas.openxmlformats.org/markup-compatibility/2006" xmlns:p14="http://schemas.microsoft.com/office/powerpoint/2010/main">
    <mc:Choice Requires="p14">
      <p:transition spd="slow" p14:dur="2000" advTm="11114"/>
    </mc:Choice>
    <mc:Fallback xmlns="">
      <p:transition spd="slow" advTm="11114"/>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cs typeface="Calibri" panose="020F0502020204030204" pitchFamily="34" charset="0"/>
              </a:rPr>
              <a:t>σχολια</a:t>
            </a:r>
            <a:r>
              <a:rPr lang="el-GR" dirty="0" smtClean="0"/>
              <a:t>:</a:t>
            </a:r>
            <a:endParaRPr lang="el-GR" dirty="0"/>
          </a:p>
        </p:txBody>
      </p:sp>
      <p:sp>
        <p:nvSpPr>
          <p:cNvPr id="3" name="Θέση περιεχομένου 2"/>
          <p:cNvSpPr>
            <a:spLocks noGrp="1"/>
          </p:cNvSpPr>
          <p:nvPr>
            <p:ph idx="1"/>
          </p:nvPr>
        </p:nvSpPr>
        <p:spPr/>
        <p:txBody>
          <a:bodyPr>
            <a:normAutofit/>
          </a:bodyPr>
          <a:lstStyle/>
          <a:p>
            <a:pPr>
              <a:buFont typeface="Wingdings" panose="05000000000000000000" pitchFamily="2" charset="2"/>
              <a:buChar char="§"/>
            </a:pPr>
            <a:r>
              <a:rPr lang="el-GR" dirty="0" smtClean="0">
                <a:solidFill>
                  <a:schemeClr val="tx1"/>
                </a:solidFill>
                <a:latin typeface="Calibri" panose="020F0502020204030204" pitchFamily="34" charset="0"/>
                <a:cs typeface="Calibri" panose="020F0502020204030204" pitchFamily="34" charset="0"/>
              </a:rPr>
              <a:t>Η εφαρμογή είναι </a:t>
            </a:r>
            <a:r>
              <a:rPr lang="en-US" dirty="0" smtClean="0">
                <a:solidFill>
                  <a:schemeClr val="tx1"/>
                </a:solidFill>
                <a:latin typeface="Calibri" panose="020F0502020204030204" pitchFamily="34" charset="0"/>
                <a:cs typeface="Calibri" panose="020F0502020204030204" pitchFamily="34" charset="0"/>
              </a:rPr>
              <a:t>mobile ready </a:t>
            </a:r>
            <a:r>
              <a:rPr lang="el-GR" dirty="0" smtClean="0">
                <a:solidFill>
                  <a:schemeClr val="tx1"/>
                </a:solidFill>
                <a:latin typeface="Calibri" panose="020F0502020204030204" pitchFamily="34" charset="0"/>
                <a:cs typeface="Calibri" panose="020F0502020204030204" pitchFamily="34" charset="0"/>
              </a:rPr>
              <a:t>οπότε μπορεί να χρησιμοποιηθεί οποιοσδήποτε </a:t>
            </a:r>
            <a:r>
              <a:rPr lang="en-US" dirty="0" smtClean="0">
                <a:solidFill>
                  <a:schemeClr val="tx1"/>
                </a:solidFill>
                <a:latin typeface="Calibri" panose="020F0502020204030204" pitchFamily="34" charset="0"/>
                <a:cs typeface="Calibri" panose="020F0502020204030204" pitchFamily="34" charset="0"/>
              </a:rPr>
              <a:t>browser </a:t>
            </a:r>
            <a:r>
              <a:rPr lang="el-GR" dirty="0" smtClean="0">
                <a:solidFill>
                  <a:schemeClr val="tx1"/>
                </a:solidFill>
                <a:latin typeface="Calibri" panose="020F0502020204030204" pitchFamily="34" charset="0"/>
                <a:cs typeface="Calibri" panose="020F0502020204030204" pitchFamily="34" charset="0"/>
              </a:rPr>
              <a:t>απ το κινητό τηλέφωνο του δημότη.</a:t>
            </a:r>
          </a:p>
          <a:p>
            <a:pPr>
              <a:buFont typeface="Wingdings" panose="05000000000000000000" pitchFamily="2" charset="2"/>
              <a:buChar char="§"/>
            </a:pPr>
            <a:r>
              <a:rPr lang="el-GR" dirty="0" smtClean="0">
                <a:solidFill>
                  <a:schemeClr val="tx1"/>
                </a:solidFill>
                <a:latin typeface="Calibri" panose="020F0502020204030204" pitchFamily="34" charset="0"/>
                <a:cs typeface="Calibri" panose="020F0502020204030204" pitchFamily="34" charset="0"/>
              </a:rPr>
              <a:t>Μπορούν να εξαχθούν αρχεία μορφής </a:t>
            </a:r>
            <a:r>
              <a:rPr lang="en-US" dirty="0" smtClean="0">
                <a:solidFill>
                  <a:schemeClr val="tx1"/>
                </a:solidFill>
                <a:latin typeface="Calibri" panose="020F0502020204030204" pitchFamily="34" charset="0"/>
                <a:cs typeface="Calibri" panose="020F0502020204030204" pitchFamily="34" charset="0"/>
              </a:rPr>
              <a:t>pdf </a:t>
            </a:r>
            <a:r>
              <a:rPr lang="el-GR" dirty="0" smtClean="0">
                <a:solidFill>
                  <a:schemeClr val="tx1"/>
                </a:solidFill>
                <a:latin typeface="Calibri" panose="020F0502020204030204" pitchFamily="34" charset="0"/>
                <a:cs typeface="Calibri" panose="020F0502020204030204" pitchFamily="34" charset="0"/>
              </a:rPr>
              <a:t>και </a:t>
            </a:r>
            <a:r>
              <a:rPr lang="en-US" dirty="0" err="1" smtClean="0">
                <a:solidFill>
                  <a:schemeClr val="tx1"/>
                </a:solidFill>
                <a:latin typeface="Calibri" panose="020F0502020204030204" pitchFamily="34" charset="0"/>
                <a:cs typeface="Calibri" panose="020F0502020204030204" pitchFamily="34" charset="0"/>
              </a:rPr>
              <a:t>xls</a:t>
            </a:r>
            <a:endParaRPr lang="en-US" dirty="0" smtClean="0">
              <a:solidFill>
                <a:schemeClr val="tx1"/>
              </a:solidFill>
              <a:latin typeface="Calibri" panose="020F0502020204030204" pitchFamily="34" charset="0"/>
              <a:cs typeface="Calibri" panose="020F0502020204030204" pitchFamily="34" charset="0"/>
            </a:endParaRPr>
          </a:p>
          <a:p>
            <a:pPr>
              <a:buFont typeface="Wingdings" panose="05000000000000000000" pitchFamily="2" charset="2"/>
              <a:buChar char="§"/>
            </a:pPr>
            <a:r>
              <a:rPr lang="el-GR" dirty="0" smtClean="0">
                <a:solidFill>
                  <a:schemeClr val="tx1"/>
                </a:solidFill>
                <a:latin typeface="Calibri" panose="020F0502020204030204" pitchFamily="34" charset="0"/>
                <a:cs typeface="Calibri" panose="020F0502020204030204" pitchFamily="34" charset="0"/>
              </a:rPr>
              <a:t>Όλα τα δεδομένα εμφανίζονται σε πραγματικό χρόνο</a:t>
            </a:r>
            <a:endParaRPr lang="el-GR"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29748277"/>
      </p:ext>
    </p:extLst>
  </p:cSld>
  <p:clrMapOvr>
    <a:masterClrMapping/>
  </p:clrMapOvr>
  <mc:AlternateContent xmlns:mc="http://schemas.openxmlformats.org/markup-compatibility/2006" xmlns:p14="http://schemas.microsoft.com/office/powerpoint/2010/main">
    <mc:Choice Requires="p14">
      <p:transition spd="slow" p14:dur="2000" advTm="13965"/>
    </mc:Choice>
    <mc:Fallback xmlns="">
      <p:transition spd="slow" advTm="13965"/>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ΠΑΡΟΥΣΙΑΣΗ ΗΛΕΚΤΡΟΝΙΚΗΣ ΤΑΥΤΟΤΗΤΑΣ ΔΗΜΟΤΗ\screenshot\Screenshot_0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88640"/>
            <a:ext cx="6768752" cy="6369919"/>
          </a:xfrm>
          <a:prstGeom prst="rect">
            <a:avLst/>
          </a:prstGeom>
          <a:noFill/>
          <a:extLst>
            <a:ext uri="{909E8E84-426E-40DD-AFC4-6F175D3DCCD1}">
              <a14:hiddenFill xmlns:a14="http://schemas.microsoft.com/office/drawing/2010/main">
                <a:solidFill>
                  <a:srgbClr val="FFFFFF"/>
                </a:solidFill>
              </a14:hiddenFill>
            </a:ext>
          </a:extLst>
        </p:spPr>
      </p:pic>
      <p:sp>
        <p:nvSpPr>
          <p:cNvPr id="7" name="Δεξιό βέλος 6"/>
          <p:cNvSpPr/>
          <p:nvPr/>
        </p:nvSpPr>
        <p:spPr>
          <a:xfrm>
            <a:off x="1691680" y="5085184"/>
            <a:ext cx="1080120" cy="2880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677851259"/>
      </p:ext>
    </p:extLst>
  </p:cSld>
  <p:clrMapOvr>
    <a:masterClrMapping/>
  </p:clrMapOvr>
  <mc:AlternateContent xmlns:mc="http://schemas.openxmlformats.org/markup-compatibility/2006" xmlns:p14="http://schemas.microsoft.com/office/powerpoint/2010/main">
    <mc:Choice Requires="p14">
      <p:transition spd="slow" p14:dur="2000" advTm="11040"/>
    </mc:Choice>
    <mc:Fallback xmlns="">
      <p:transition spd="slow" advTm="1104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Desktop\ΠΑΡΟΥΣΙΑΣΗ ΗΛΕΚΤΡΟΝΙΚΗΣ ΤΑΥΤΟΤΗΤΑΣ ΔΗΜΟΤΗ\screenshot\Screenshot_0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548680"/>
            <a:ext cx="7200800" cy="5361002"/>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4941168"/>
            <a:ext cx="1109663" cy="347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5358090"/>
      </p:ext>
    </p:extLst>
  </p:cSld>
  <p:clrMapOvr>
    <a:masterClrMapping/>
  </p:clrMapOvr>
  <mc:AlternateContent xmlns:mc="http://schemas.openxmlformats.org/markup-compatibility/2006" xmlns:p14="http://schemas.microsoft.com/office/powerpoint/2010/main">
    <mc:Choice Requires="p14">
      <p:transition spd="slow" p14:dur="2000" advTm="10938"/>
    </mc:Choice>
    <mc:Fallback xmlns="">
      <p:transition spd="slow" advTm="10938"/>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Θέση εικόνας 9"/>
          <p:cNvPicPr>
            <a:picLocks noGrp="1" noChangeAspect="1"/>
          </p:cNvPicPr>
          <p:nvPr>
            <p:ph type="pic" idx="1"/>
          </p:nvPr>
        </p:nvPicPr>
        <p:blipFill>
          <a:blip r:embed="rId2">
            <a:extLst>
              <a:ext uri="{28A0092B-C50C-407E-A947-70E740481C1C}">
                <a14:useLocalDpi xmlns:a14="http://schemas.microsoft.com/office/drawing/2010/main" val="0"/>
              </a:ext>
            </a:extLst>
          </a:blip>
          <a:srcRect t="14632" b="14632"/>
          <a:stretch>
            <a:fillRect/>
          </a:stretch>
        </p:blipFill>
        <p:spPr>
          <a:xfrm>
            <a:off x="323850" y="260648"/>
            <a:ext cx="8210550" cy="4392488"/>
          </a:xfrm>
        </p:spPr>
      </p:pic>
      <p:sp>
        <p:nvSpPr>
          <p:cNvPr id="9" name="Θέση κειμένου 8"/>
          <p:cNvSpPr>
            <a:spLocks noGrp="1"/>
          </p:cNvSpPr>
          <p:nvPr>
            <p:ph type="body" sz="half" idx="2"/>
          </p:nvPr>
        </p:nvSpPr>
        <p:spPr>
          <a:xfrm>
            <a:off x="381000" y="4725144"/>
            <a:ext cx="8367464" cy="1576424"/>
          </a:xfrm>
        </p:spPr>
        <p:txBody>
          <a:bodyPr>
            <a:normAutofit/>
          </a:bodyPr>
          <a:lstStyle/>
          <a:p>
            <a:r>
              <a:rPr lang="el-GR" sz="1800" b="1" dirty="0" smtClean="0">
                <a:solidFill>
                  <a:schemeClr val="tx1"/>
                </a:solidFill>
                <a:latin typeface="Calibri" panose="020F0502020204030204" pitchFamily="34" charset="0"/>
                <a:cs typeface="Calibri" panose="020F0502020204030204" pitchFamily="34" charset="0"/>
              </a:rPr>
              <a:t>Μπαίνοντας στην εφαρμογή θα σας ζητηθεί να αποθηκεύσετε τον αριθμό του κινητού σας τηλεφώνου και το </a:t>
            </a:r>
            <a:r>
              <a:rPr lang="en-US" sz="1800" b="1" dirty="0" smtClean="0">
                <a:solidFill>
                  <a:schemeClr val="tx1"/>
                </a:solidFill>
                <a:latin typeface="Calibri" panose="020F0502020204030204" pitchFamily="34" charset="0"/>
                <a:cs typeface="Calibri" panose="020F0502020204030204" pitchFamily="34" charset="0"/>
              </a:rPr>
              <a:t>email </a:t>
            </a:r>
            <a:r>
              <a:rPr lang="el-GR" sz="1800" b="1" dirty="0" smtClean="0">
                <a:solidFill>
                  <a:schemeClr val="tx1"/>
                </a:solidFill>
                <a:latin typeface="Calibri" panose="020F0502020204030204" pitchFamily="34" charset="0"/>
                <a:cs typeface="Calibri" panose="020F0502020204030204" pitchFamily="34" charset="0"/>
              </a:rPr>
              <a:t>σας. Κατόπιν θα γίνει πιστοποίηση του </a:t>
            </a:r>
            <a:r>
              <a:rPr lang="en-US" sz="1800" b="1" dirty="0" smtClean="0">
                <a:solidFill>
                  <a:schemeClr val="tx1"/>
                </a:solidFill>
                <a:latin typeface="Calibri" panose="020F0502020204030204" pitchFamily="34" charset="0"/>
                <a:cs typeface="Calibri" panose="020F0502020204030204" pitchFamily="34" charset="0"/>
              </a:rPr>
              <a:t>email </a:t>
            </a:r>
            <a:r>
              <a:rPr lang="el-GR" sz="1800" b="1" dirty="0" smtClean="0">
                <a:solidFill>
                  <a:schemeClr val="tx1"/>
                </a:solidFill>
                <a:latin typeface="Calibri" panose="020F0502020204030204" pitchFamily="34" charset="0"/>
                <a:cs typeface="Calibri" panose="020F0502020204030204" pitchFamily="34" charset="0"/>
              </a:rPr>
              <a:t>με </a:t>
            </a:r>
            <a:r>
              <a:rPr lang="en-US" sz="1800" b="1" dirty="0" smtClean="0">
                <a:solidFill>
                  <a:schemeClr val="tx1"/>
                </a:solidFill>
                <a:latin typeface="Calibri" panose="020F0502020204030204" pitchFamily="34" charset="0"/>
                <a:cs typeface="Calibri" panose="020F0502020204030204" pitchFamily="34" charset="0"/>
              </a:rPr>
              <a:t>mail </a:t>
            </a:r>
            <a:r>
              <a:rPr lang="el-GR" sz="1800" b="1" dirty="0" smtClean="0">
                <a:solidFill>
                  <a:schemeClr val="tx1"/>
                </a:solidFill>
                <a:latin typeface="Calibri" panose="020F0502020204030204" pitchFamily="34" charset="0"/>
                <a:cs typeface="Calibri" panose="020F0502020204030204" pitchFamily="34" charset="0"/>
              </a:rPr>
              <a:t>επιβεβαίωσης. Εφόσον όλα είναι σωστά εισάγεστε στην εφαρμογή.</a:t>
            </a:r>
            <a:endParaRPr lang="el-GR" sz="1800"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86621927"/>
      </p:ext>
    </p:extLst>
  </p:cSld>
  <p:clrMapOvr>
    <a:masterClrMapping/>
  </p:clrMapOvr>
  <mc:AlternateContent xmlns:mc="http://schemas.openxmlformats.org/markup-compatibility/2006" xmlns:p14="http://schemas.microsoft.com/office/powerpoint/2010/main">
    <mc:Choice Requires="p14">
      <p:transition spd="slow" p14:dur="2000" advTm="11032"/>
    </mc:Choice>
    <mc:Fallback xmlns="">
      <p:transition spd="slow" advTm="11032"/>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User\Desktop\ΠΑΡΟΥΣΙΑΣΗ ΗΛΕΚΤΡΟΝΙΚΗΣ ΤΑΥΤΟΤΗΤΑΣ ΔΗΜΟΤΗ\screenshot\Screenshot_0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7"/>
            <a:ext cx="8784976" cy="496855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5445224"/>
            <a:ext cx="8928992" cy="369332"/>
          </a:xfrm>
          <a:prstGeom prst="rect">
            <a:avLst/>
          </a:prstGeom>
          <a:noFill/>
        </p:spPr>
        <p:txBody>
          <a:bodyPr wrap="square" rtlCol="0">
            <a:spAutoFit/>
          </a:bodyPr>
          <a:lstStyle/>
          <a:p>
            <a:r>
              <a:rPr lang="el-GR" dirty="0" smtClean="0">
                <a:latin typeface="Calibri" panose="020F0502020204030204" pitchFamily="34" charset="0"/>
                <a:cs typeface="Calibri" panose="020F0502020204030204" pitchFamily="34" charset="0"/>
              </a:rPr>
              <a:t>Στο αριστερό μέρος εμφανίζεται το μενού της εφαρμογής το οποίο περιλαμβάνει 7 επιλογές.</a:t>
            </a:r>
            <a:endParaRPr lang="el-G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49537232"/>
      </p:ext>
    </p:extLst>
  </p:cSld>
  <p:clrMapOvr>
    <a:masterClrMapping/>
  </p:clrMapOvr>
  <mc:AlternateContent xmlns:mc="http://schemas.openxmlformats.org/markup-compatibility/2006" xmlns:p14="http://schemas.microsoft.com/office/powerpoint/2010/main">
    <mc:Choice Requires="p14">
      <p:transition spd="slow" p14:dur="2000" advTm="10906"/>
    </mc:Choice>
    <mc:Fallback xmlns="">
      <p:transition spd="slow" advTm="10906"/>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395536" y="3861048"/>
            <a:ext cx="5867400" cy="522288"/>
          </a:xfrm>
        </p:spPr>
        <p:txBody>
          <a:bodyPr/>
          <a:lstStyle/>
          <a:p>
            <a:r>
              <a:rPr lang="el-GR" dirty="0" smtClean="0"/>
              <a:t>1. ΒΕΒΑΙΩΜΕΝΕΣ ΟΦΕΙΛΕΣ</a:t>
            </a:r>
            <a:endParaRPr lang="el-GR" dirty="0"/>
          </a:p>
        </p:txBody>
      </p:sp>
      <p:sp>
        <p:nvSpPr>
          <p:cNvPr id="4" name="Θέση κειμένου 3"/>
          <p:cNvSpPr>
            <a:spLocks noGrp="1"/>
          </p:cNvSpPr>
          <p:nvPr>
            <p:ph type="body" sz="half" idx="2"/>
          </p:nvPr>
        </p:nvSpPr>
        <p:spPr>
          <a:xfrm>
            <a:off x="381000" y="4581128"/>
            <a:ext cx="8655496" cy="1720440"/>
          </a:xfrm>
        </p:spPr>
        <p:txBody>
          <a:bodyPr>
            <a:normAutofit/>
          </a:bodyPr>
          <a:lstStyle/>
          <a:p>
            <a:r>
              <a:rPr lang="el-GR" sz="1800" b="1" dirty="0" smtClean="0">
                <a:solidFill>
                  <a:schemeClr val="tx1"/>
                </a:solidFill>
                <a:latin typeface="Calibri" panose="020F0502020204030204" pitchFamily="34" charset="0"/>
                <a:cs typeface="Calibri" panose="020F0502020204030204" pitchFamily="34" charset="0"/>
              </a:rPr>
              <a:t>Πατώντας στην επιλογή Βεβαιωμένες Οφειλές ο δημότης μπορεί</a:t>
            </a:r>
            <a:r>
              <a:rPr lang="en-US" sz="1800" b="1" dirty="0" smtClean="0">
                <a:solidFill>
                  <a:schemeClr val="tx1"/>
                </a:solidFill>
                <a:latin typeface="Calibri" panose="020F0502020204030204" pitchFamily="34" charset="0"/>
                <a:cs typeface="Calibri" panose="020F0502020204030204" pitchFamily="34" charset="0"/>
              </a:rPr>
              <a:t> </a:t>
            </a:r>
            <a:r>
              <a:rPr lang="el-GR" sz="1800" b="1" dirty="0" smtClean="0">
                <a:solidFill>
                  <a:schemeClr val="tx1"/>
                </a:solidFill>
                <a:latin typeface="Calibri" panose="020F0502020204030204" pitchFamily="34" charset="0"/>
                <a:cs typeface="Calibri" panose="020F0502020204030204" pitchFamily="34" charset="0"/>
              </a:rPr>
              <a:t>να δει όλες τις βεβαιωμένες οφειλές του προς τον Δήμο,  διάφορες πληροφορίες της χρέωσης καθώς και τον κωδικό </a:t>
            </a:r>
            <a:r>
              <a:rPr lang="en-US" sz="1800" b="1" dirty="0" smtClean="0">
                <a:solidFill>
                  <a:schemeClr val="tx1"/>
                </a:solidFill>
                <a:latin typeface="Calibri" panose="020F0502020204030204" pitchFamily="34" charset="0"/>
                <a:cs typeface="Calibri" panose="020F0502020204030204" pitchFamily="34" charset="0"/>
              </a:rPr>
              <a:t>RF </a:t>
            </a:r>
            <a:r>
              <a:rPr lang="el-GR" sz="1800" b="1" dirty="0" smtClean="0">
                <a:solidFill>
                  <a:schemeClr val="tx1"/>
                </a:solidFill>
                <a:latin typeface="Calibri" panose="020F0502020204030204" pitchFamily="34" charset="0"/>
                <a:cs typeface="Calibri" panose="020F0502020204030204" pitchFamily="34" charset="0"/>
              </a:rPr>
              <a:t>του ειδοποιητηρίου με τον οποίο μπορεί να πληρώσει σε οποιαδήποτε τράπεζα της αρεσκείας του μέσω </a:t>
            </a:r>
            <a:r>
              <a:rPr lang="en-US" sz="1800" b="1" dirty="0" smtClean="0">
                <a:solidFill>
                  <a:schemeClr val="tx1"/>
                </a:solidFill>
                <a:latin typeface="Calibri" panose="020F0502020204030204" pitchFamily="34" charset="0"/>
                <a:cs typeface="Calibri" panose="020F0502020204030204" pitchFamily="34" charset="0"/>
              </a:rPr>
              <a:t>e-banking </a:t>
            </a:r>
            <a:r>
              <a:rPr lang="el-GR" sz="1800" b="1" dirty="0" smtClean="0">
                <a:solidFill>
                  <a:schemeClr val="tx1"/>
                </a:solidFill>
                <a:latin typeface="Calibri" panose="020F0502020204030204" pitchFamily="34" charset="0"/>
                <a:cs typeface="Calibri" panose="020F0502020204030204" pitchFamily="34" charset="0"/>
              </a:rPr>
              <a:t>ή </a:t>
            </a:r>
            <a:r>
              <a:rPr lang="en-US" sz="1800" b="1" dirty="0" smtClean="0">
                <a:solidFill>
                  <a:schemeClr val="tx1"/>
                </a:solidFill>
                <a:latin typeface="Calibri" panose="020F0502020204030204" pitchFamily="34" charset="0"/>
                <a:cs typeface="Calibri" panose="020F0502020204030204" pitchFamily="34" charset="0"/>
              </a:rPr>
              <a:t>ATM. </a:t>
            </a:r>
            <a:r>
              <a:rPr lang="el-GR" sz="1800" b="1" dirty="0" smtClean="0">
                <a:solidFill>
                  <a:schemeClr val="tx1"/>
                </a:solidFill>
                <a:latin typeface="Calibri" panose="020F0502020204030204" pitchFamily="34" charset="0"/>
                <a:cs typeface="Calibri" panose="020F0502020204030204" pitchFamily="34" charset="0"/>
              </a:rPr>
              <a:t>Επίσης μπορεί να εκτυπώσει το ειδοποιητήριο και να δει το </a:t>
            </a:r>
            <a:r>
              <a:rPr lang="en-US" sz="1800" b="1" dirty="0" smtClean="0">
                <a:solidFill>
                  <a:schemeClr val="tx1"/>
                </a:solidFill>
                <a:latin typeface="Calibri" panose="020F0502020204030204" pitchFamily="34" charset="0"/>
                <a:cs typeface="Calibri" panose="020F0502020204030204" pitchFamily="34" charset="0"/>
              </a:rPr>
              <a:t>barcode </a:t>
            </a:r>
            <a:r>
              <a:rPr lang="el-GR" sz="1800" b="1" dirty="0" smtClean="0">
                <a:solidFill>
                  <a:schemeClr val="tx1"/>
                </a:solidFill>
                <a:latin typeface="Calibri" panose="020F0502020204030204" pitchFamily="34" charset="0"/>
                <a:cs typeface="Calibri" panose="020F0502020204030204" pitchFamily="34" charset="0"/>
              </a:rPr>
              <a:t>του </a:t>
            </a:r>
            <a:r>
              <a:rPr lang="en-US" sz="1800" b="1" dirty="0" smtClean="0">
                <a:solidFill>
                  <a:schemeClr val="tx1"/>
                </a:solidFill>
                <a:latin typeface="Calibri" panose="020F0502020204030204" pitchFamily="34" charset="0"/>
                <a:cs typeface="Calibri" panose="020F0502020204030204" pitchFamily="34" charset="0"/>
              </a:rPr>
              <a:t>RF (</a:t>
            </a:r>
            <a:r>
              <a:rPr lang="el-GR" sz="1800" b="1" dirty="0" smtClean="0">
                <a:solidFill>
                  <a:schemeClr val="tx1"/>
                </a:solidFill>
                <a:latin typeface="Calibri" panose="020F0502020204030204" pitchFamily="34" charset="0"/>
                <a:cs typeface="Calibri" panose="020F0502020204030204" pitchFamily="34" charset="0"/>
              </a:rPr>
              <a:t>χρησιμοποιείται για πληρωμές ΔΙΑΣ μέσω πρακτορείων ΟΠΑΠ)</a:t>
            </a:r>
            <a:endParaRPr lang="el-GR" sz="1800" b="1" dirty="0">
              <a:solidFill>
                <a:schemeClr val="tx1"/>
              </a:solidFill>
              <a:latin typeface="Calibri" panose="020F0502020204030204" pitchFamily="34" charset="0"/>
              <a:cs typeface="Calibri" panose="020F0502020204030204" pitchFamily="34" charset="0"/>
            </a:endParaRPr>
          </a:p>
        </p:txBody>
      </p:sp>
      <p:pic>
        <p:nvPicPr>
          <p:cNvPr id="5122" name="Picture 2" descr="C:\Users\User\Desktop\ΠΑΡΟΥΣΙΑΣΗ ΗΛΕΚΤΡΟΝΙΚΗΣ ΤΑΥΤΟΤΗΤΑΣ ΔΗΜΟΤΗ\screenshot\Screenshot_0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6632"/>
            <a:ext cx="7115175" cy="35052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1907704" y="332656"/>
            <a:ext cx="1109663" cy="347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9274589"/>
      </p:ext>
    </p:extLst>
  </p:cSld>
  <p:clrMapOvr>
    <a:masterClrMapping/>
  </p:clrMapOvr>
  <mc:AlternateContent xmlns:mc="http://schemas.openxmlformats.org/markup-compatibility/2006" xmlns:p14="http://schemas.microsoft.com/office/powerpoint/2010/main">
    <mc:Choice Requires="p14">
      <p:transition spd="slow" p14:dur="2000" advTm="11455"/>
    </mc:Choice>
    <mc:Fallback xmlns="">
      <p:transition spd="slow" advTm="11455"/>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User\Desktop\ΠΑΡΟΥΣΙΑΣΗ ΗΛΕΚΤΡΟΝΙΚΗΣ ΤΑΥΤΟΤΗΤΑΣ ΔΗΜΟΤΗ\screenshot\Screenshot_0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9502"/>
            <a:ext cx="8856984" cy="6353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391219"/>
      </p:ext>
    </p:extLst>
  </p:cSld>
  <p:clrMapOvr>
    <a:masterClrMapping/>
  </p:clrMapOvr>
  <mc:AlternateContent xmlns:mc="http://schemas.openxmlformats.org/markup-compatibility/2006" xmlns:p14="http://schemas.microsoft.com/office/powerpoint/2010/main">
    <mc:Choice Requires="p14">
      <p:transition spd="slow" p14:dur="2000" advTm="10571"/>
    </mc:Choice>
    <mc:Fallback xmlns="">
      <p:transition spd="slow" advTm="10571"/>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User\Desktop\ΠΑΡΟΥΣΙΑΣΗ ΗΛΕΚΤΡΟΝΙΚΗΣ ΤΑΥΤΟΤΗΤΑΣ ΔΗΜΟΤΗ\screenshot\Screenshot_0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04664"/>
            <a:ext cx="8568952" cy="6120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0874078"/>
      </p:ext>
    </p:extLst>
  </p:cSld>
  <p:clrMapOvr>
    <a:masterClrMapping/>
  </p:clrMapOvr>
  <mc:AlternateContent xmlns:mc="http://schemas.openxmlformats.org/markup-compatibility/2006" xmlns:p14="http://schemas.microsoft.com/office/powerpoint/2010/main">
    <mc:Choice Requires="p14">
      <p:transition spd="slow" p14:dur="2000" advTm="11000"/>
    </mc:Choice>
    <mc:Fallback xmlns="">
      <p:transition spd="slow" advTm="11000"/>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αστημικό">
  <a:themeElements>
    <a:clrScheme name="Διαστημικό">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Διαστημικό">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Διαστημικό">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206</TotalTime>
  <Words>755</Words>
  <Application>Microsoft Office PowerPoint</Application>
  <PresentationFormat>Προβολή στην οθόνη (4:3)</PresentationFormat>
  <Paragraphs>49</Paragraphs>
  <Slides>28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28</vt:i4>
      </vt:variant>
    </vt:vector>
  </HeadingPairs>
  <TitlesOfParts>
    <vt:vector size="29" baseType="lpstr">
      <vt:lpstr>Διαστημικό</vt:lpstr>
      <vt:lpstr>ΟΙΚΟΝΟΜΙΚΗ ΤΑΥΤΟΤΗΤΑ ΔΗΜΟΤΗ</vt:lpstr>
      <vt:lpstr>Συνδεση στην εφαρμογη</vt:lpstr>
      <vt:lpstr>Παρουσίαση του PowerPoint</vt:lpstr>
      <vt:lpstr>Παρουσίαση του PowerPoint</vt:lpstr>
      <vt:lpstr>Παρουσίαση του PowerPoint</vt:lpstr>
      <vt:lpstr>Παρουσίαση του PowerPoint</vt:lpstr>
      <vt:lpstr>1. ΒΕΒΑΙΩΜΕΝΕΣ ΟΦΕΙΛΕΣ</vt:lpstr>
      <vt:lpstr>Παρουσίαση του PowerPoint</vt:lpstr>
      <vt:lpstr>Παρουσίαση του PowerPoint</vt:lpstr>
      <vt:lpstr>ΠΑΡΑΤΗΡΗΣΕΙΣ:</vt:lpstr>
      <vt:lpstr>2. αΒΕΒΑΙΩτΕΣ ΟΦΕΙΛΕΣ</vt:lpstr>
      <vt:lpstr>Παρουσίαση του PowerPoint</vt:lpstr>
      <vt:lpstr>ΠΑΡΑΤΗΡΗΣΕΙΣ:</vt:lpstr>
      <vt:lpstr>3. διακανονισμοι</vt:lpstr>
      <vt:lpstr>Παρουσίαση του PowerPoint</vt:lpstr>
      <vt:lpstr>4. Ιστορικο πληρωμων</vt:lpstr>
      <vt:lpstr>Παρουσίαση του PowerPoint</vt:lpstr>
      <vt:lpstr>ΠΑΡΑΤΗΡΗΣΕΙΣ:</vt:lpstr>
      <vt:lpstr>5. Δημοτικη ενημεροτητα</vt:lpstr>
      <vt:lpstr>Παρουσίαση του PowerPoint</vt:lpstr>
      <vt:lpstr>ΠΑΡΑΤΗΡΗΣΕΙΣ:</vt:lpstr>
      <vt:lpstr>6. Βεβαιωση οφειλησ</vt:lpstr>
      <vt:lpstr>Παρουσίαση του PowerPoint</vt:lpstr>
      <vt:lpstr>ΠΑΡΑΤΗΡΗΣΕΙΣ:</vt:lpstr>
      <vt:lpstr>6. ΑΙΤΗΜΑ ΡΥΘΜΙΣΗΣ ΟΦΕΙΛΩΝ</vt:lpstr>
      <vt:lpstr>Παρουσίαση του PowerPoint</vt:lpstr>
      <vt:lpstr>προφιλ</vt:lpstr>
      <vt:lpstr>σχολια: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20</cp:revision>
  <dcterms:created xsi:type="dcterms:W3CDTF">2021-11-06T09:16:00Z</dcterms:created>
  <dcterms:modified xsi:type="dcterms:W3CDTF">2022-03-15T11:08:36Z</dcterms:modified>
</cp:coreProperties>
</file>